
<file path=[Content_Types].xml><?xml version="1.0" encoding="utf-8"?>
<Types xmlns="http://schemas.openxmlformats.org/package/2006/content-types">
  <Default Extension="png" ContentType="image/png"/>
  <Default Extension="jfif" ContentType="image/jpe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3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4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5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6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notesSlides/notesSlide7.xml" ContentType="application/vnd.openxmlformats-officedocument.presentationml.notesSlide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notesSlides/notesSlide12.xml" ContentType="application/vnd.openxmlformats-officedocument.presentationml.notesSlide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notesSlides/notesSlide13.xml" ContentType="application/vnd.openxmlformats-officedocument.presentationml.notesSlide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notesSlides/notesSlide14.xml" ContentType="application/vnd.openxmlformats-officedocument.presentationml.notesSlide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ppt/notesSlides/notesSlide15.xml" ContentType="application/vnd.openxmlformats-officedocument.presentationml.notesSlide+xml"/>
  <Override PartName="/ppt/diagrams/data14.xml" ContentType="application/vnd.openxmlformats-officedocument.drawingml.diagramData+xml"/>
  <Override PartName="/ppt/diagrams/layout14.xml" ContentType="application/vnd.openxmlformats-officedocument.drawingml.diagramLayout+xml"/>
  <Override PartName="/ppt/diagrams/quickStyle14.xml" ContentType="application/vnd.openxmlformats-officedocument.drawingml.diagramStyle+xml"/>
  <Override PartName="/ppt/diagrams/colors14.xml" ContentType="application/vnd.openxmlformats-officedocument.drawingml.diagramColors+xml"/>
  <Override PartName="/ppt/diagrams/drawing14.xml" ContentType="application/vnd.ms-office.drawingml.diagramDrawing+xml"/>
  <Override PartName="/ppt/diagrams/data15.xml" ContentType="application/vnd.openxmlformats-officedocument.drawingml.diagramData+xml"/>
  <Override PartName="/ppt/diagrams/layout15.xml" ContentType="application/vnd.openxmlformats-officedocument.drawingml.diagramLayout+xml"/>
  <Override PartName="/ppt/diagrams/quickStyle15.xml" ContentType="application/vnd.openxmlformats-officedocument.drawingml.diagramStyle+xml"/>
  <Override PartName="/ppt/diagrams/colors15.xml" ContentType="application/vnd.openxmlformats-officedocument.drawingml.diagramColors+xml"/>
  <Override PartName="/ppt/diagrams/drawing15.xml" ContentType="application/vnd.ms-office.drawingml.diagramDrawing+xml"/>
  <Override PartName="/ppt/notesSlides/notesSlide16.xml" ContentType="application/vnd.openxmlformats-officedocument.presentationml.notesSlide+xml"/>
  <Override PartName="/ppt/diagrams/data16.xml" ContentType="application/vnd.openxmlformats-officedocument.drawingml.diagramData+xml"/>
  <Override PartName="/ppt/diagrams/layout16.xml" ContentType="application/vnd.openxmlformats-officedocument.drawingml.diagramLayout+xml"/>
  <Override PartName="/ppt/diagrams/quickStyle16.xml" ContentType="application/vnd.openxmlformats-officedocument.drawingml.diagramStyle+xml"/>
  <Override PartName="/ppt/diagrams/colors16.xml" ContentType="application/vnd.openxmlformats-officedocument.drawingml.diagramColors+xml"/>
  <Override PartName="/ppt/diagrams/drawing16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274" r:id="rId2"/>
    <p:sldId id="275" r:id="rId3"/>
    <p:sldId id="276" r:id="rId4"/>
    <p:sldId id="286" r:id="rId5"/>
    <p:sldId id="269" r:id="rId6"/>
    <p:sldId id="268" r:id="rId7"/>
    <p:sldId id="273" r:id="rId8"/>
    <p:sldId id="271" r:id="rId9"/>
    <p:sldId id="265" r:id="rId10"/>
    <p:sldId id="272" r:id="rId11"/>
    <p:sldId id="266" r:id="rId12"/>
    <p:sldId id="277" r:id="rId13"/>
    <p:sldId id="278" r:id="rId14"/>
    <p:sldId id="280" r:id="rId15"/>
    <p:sldId id="281" r:id="rId16"/>
    <p:sldId id="287" r:id="rId17"/>
    <p:sldId id="283" r:id="rId18"/>
    <p:sldId id="285" r:id="rId19"/>
    <p:sldId id="282" r:id="rId20"/>
  </p:sldIdLst>
  <p:sldSz cx="9144000" cy="6858000" type="screen4x3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70285" autoAdjust="0"/>
  </p:normalViewPr>
  <p:slideViewPr>
    <p:cSldViewPr>
      <p:cViewPr varScale="1">
        <p:scale>
          <a:sx n="48" d="100"/>
          <a:sy n="48" d="100"/>
        </p:scale>
        <p:origin x="1800" y="40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6DA7B07-38F4-4D94-839E-1803C42FAF87}" type="doc">
      <dgm:prSet loTypeId="urn:microsoft.com/office/officeart/2005/8/layout/vList2" loCatId="list" qsTypeId="urn:microsoft.com/office/officeart/2005/8/quickstyle/simple5" qsCatId="simple" csTypeId="urn:microsoft.com/office/officeart/2005/8/colors/accent1_2" csCatId="accent1" phldr="1"/>
      <dgm:spPr/>
      <dgm:t>
        <a:bodyPr/>
        <a:lstStyle/>
        <a:p>
          <a:endParaRPr lang="hr-HR"/>
        </a:p>
      </dgm:t>
    </dgm:pt>
    <dgm:pt modelId="{60E0E0DE-CA35-4DB1-B6D2-AC52BBE58815}">
      <dgm:prSet custT="1"/>
      <dgm:spPr/>
      <dgm:t>
        <a:bodyPr/>
        <a:lstStyle/>
        <a:p>
          <a:pPr algn="ctr" rtl="0"/>
          <a:r>
            <a:rPr lang="hr-HR" sz="4000" dirty="0" smtClean="0"/>
            <a:t>Pomoć „Zavodu za dječju i adolescentnu psihijatriju i psihoterapiju”, KBC Rebro  </a:t>
          </a:r>
          <a:endParaRPr lang="hr-HR" sz="4000" dirty="0"/>
        </a:p>
      </dgm:t>
    </dgm:pt>
    <dgm:pt modelId="{CFF2833C-9B8D-44B9-A3C3-DCE9A5CED760}" type="parTrans" cxnId="{EC208F1E-01F5-40DD-84C5-ACEDAFC9BDC0}">
      <dgm:prSet/>
      <dgm:spPr/>
      <dgm:t>
        <a:bodyPr/>
        <a:lstStyle/>
        <a:p>
          <a:endParaRPr lang="hr-HR"/>
        </a:p>
      </dgm:t>
    </dgm:pt>
    <dgm:pt modelId="{3D5972D8-8660-45D8-9F35-F72B03C88317}" type="sibTrans" cxnId="{EC208F1E-01F5-40DD-84C5-ACEDAFC9BDC0}">
      <dgm:prSet/>
      <dgm:spPr/>
      <dgm:t>
        <a:bodyPr/>
        <a:lstStyle/>
        <a:p>
          <a:endParaRPr lang="hr-HR"/>
        </a:p>
      </dgm:t>
    </dgm:pt>
    <dgm:pt modelId="{4EEE2843-F403-4A38-B6FD-7023D0ACA173}" type="pres">
      <dgm:prSet presAssocID="{06DA7B07-38F4-4D94-839E-1803C42FAF87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0C3EFEAF-8106-4FB6-8F66-B3CC0F4E2ADC}" type="pres">
      <dgm:prSet presAssocID="{60E0E0DE-CA35-4DB1-B6D2-AC52BBE58815}" presName="parentText" presStyleLbl="node1" presStyleIdx="0" presStyleCnt="1" custScaleY="107276" custLinFactNeighborX="-559" custLinFactNeighborY="-138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D737F927-B11D-4721-A4BA-1CE9A28C321C}" type="presOf" srcId="{06DA7B07-38F4-4D94-839E-1803C42FAF87}" destId="{4EEE2843-F403-4A38-B6FD-7023D0ACA173}" srcOrd="0" destOrd="0" presId="urn:microsoft.com/office/officeart/2005/8/layout/vList2"/>
    <dgm:cxn modelId="{0A2555FB-5FB4-4813-B622-CDC76A660246}" type="presOf" srcId="{60E0E0DE-CA35-4DB1-B6D2-AC52BBE58815}" destId="{0C3EFEAF-8106-4FB6-8F66-B3CC0F4E2ADC}" srcOrd="0" destOrd="0" presId="urn:microsoft.com/office/officeart/2005/8/layout/vList2"/>
    <dgm:cxn modelId="{EC208F1E-01F5-40DD-84C5-ACEDAFC9BDC0}" srcId="{06DA7B07-38F4-4D94-839E-1803C42FAF87}" destId="{60E0E0DE-CA35-4DB1-B6D2-AC52BBE58815}" srcOrd="0" destOrd="0" parTransId="{CFF2833C-9B8D-44B9-A3C3-DCE9A5CED760}" sibTransId="{3D5972D8-8660-45D8-9F35-F72B03C88317}"/>
    <dgm:cxn modelId="{ADD1292E-7B9B-4ED3-9013-86280F09FDE8}" type="presParOf" srcId="{4EEE2843-F403-4A38-B6FD-7023D0ACA173}" destId="{0C3EFEAF-8106-4FB6-8F66-B3CC0F4E2ADC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7A8BF336-B189-41C5-B5B1-F88433B23EC6}" type="doc">
      <dgm:prSet loTypeId="urn:microsoft.com/office/officeart/2005/8/layout/vList2" loCatId="list" qsTypeId="urn:microsoft.com/office/officeart/2005/8/quickstyle/simple5" qsCatId="simple" csTypeId="urn:microsoft.com/office/officeart/2005/8/colors/accent1_2" csCatId="accent1" phldr="1"/>
      <dgm:spPr/>
      <dgm:t>
        <a:bodyPr/>
        <a:lstStyle/>
        <a:p>
          <a:endParaRPr lang="hr-HR"/>
        </a:p>
      </dgm:t>
    </dgm:pt>
    <dgm:pt modelId="{1F04BA97-39A5-4315-B3BB-E1FD004E9885}">
      <dgm:prSet custT="1"/>
      <dgm:spPr/>
      <dgm:t>
        <a:bodyPr/>
        <a:lstStyle/>
        <a:p>
          <a:pPr rtl="0"/>
          <a:r>
            <a:rPr lang="hr-HR" sz="3200" u="sng" dirty="0" smtClean="0"/>
            <a:t>Ostali simptomi </a:t>
          </a:r>
          <a:r>
            <a:rPr lang="hr-HR" sz="3200" dirty="0" smtClean="0"/>
            <a:t>kod predškolskog djeteta: „labilno raspoloženje, iritabilnost, ne može se veseliti, ima tužan izraz lica, smanjenu mimiku i geste, manjak interesa u aktivnostima. Inhibicija u igri, manjak verbalizacije i fantazijske aktivnosti, igre i kreativnosti. Dijete ima difuzne strahove, poremećaj socijalne interakcije, </a:t>
          </a:r>
          <a:r>
            <a:rPr lang="hr-HR" sz="3200" dirty="0" err="1" smtClean="0"/>
            <a:t>enurezu</a:t>
          </a:r>
          <a:r>
            <a:rPr lang="hr-HR" sz="3200" dirty="0" smtClean="0"/>
            <a:t> i </a:t>
          </a:r>
          <a:r>
            <a:rPr lang="hr-HR" sz="3200" dirty="0" err="1" smtClean="0"/>
            <a:t>enkoprezu</a:t>
          </a:r>
          <a:r>
            <a:rPr lang="hr-HR" sz="3200" dirty="0" smtClean="0"/>
            <a:t>…”</a:t>
          </a:r>
          <a:endParaRPr lang="hr-HR" sz="3200" dirty="0"/>
        </a:p>
      </dgm:t>
    </dgm:pt>
    <dgm:pt modelId="{F7B37383-7B9B-4E83-A8D6-5E7D1754E615}" type="parTrans" cxnId="{1364E78D-4F3B-4CA2-9D9E-50D1F4846D54}">
      <dgm:prSet/>
      <dgm:spPr/>
      <dgm:t>
        <a:bodyPr/>
        <a:lstStyle/>
        <a:p>
          <a:endParaRPr lang="hr-HR"/>
        </a:p>
      </dgm:t>
    </dgm:pt>
    <dgm:pt modelId="{E922BAE2-7645-4A16-A4AC-7FBB368713D2}" type="sibTrans" cxnId="{1364E78D-4F3B-4CA2-9D9E-50D1F4846D54}">
      <dgm:prSet/>
      <dgm:spPr/>
      <dgm:t>
        <a:bodyPr/>
        <a:lstStyle/>
        <a:p>
          <a:endParaRPr lang="hr-HR"/>
        </a:p>
      </dgm:t>
    </dgm:pt>
    <dgm:pt modelId="{5829EACD-72F9-43CB-8F84-5584D7B26D2A}" type="pres">
      <dgm:prSet presAssocID="{7A8BF336-B189-41C5-B5B1-F88433B23EC6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9CFDB1A4-1EEF-4957-9033-3B105E971498}" type="pres">
      <dgm:prSet presAssocID="{1F04BA97-39A5-4315-B3BB-E1FD004E9885}" presName="parentText" presStyleLbl="node1" presStyleIdx="0" presStyleCnt="1" custScaleY="125119" custLinFactNeighborX="-719" custLinFactNeighborY="-846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0D547788-6A94-4B23-9754-635F73B02D17}" type="presOf" srcId="{7A8BF336-B189-41C5-B5B1-F88433B23EC6}" destId="{5829EACD-72F9-43CB-8F84-5584D7B26D2A}" srcOrd="0" destOrd="0" presId="urn:microsoft.com/office/officeart/2005/8/layout/vList2"/>
    <dgm:cxn modelId="{1364E78D-4F3B-4CA2-9D9E-50D1F4846D54}" srcId="{7A8BF336-B189-41C5-B5B1-F88433B23EC6}" destId="{1F04BA97-39A5-4315-B3BB-E1FD004E9885}" srcOrd="0" destOrd="0" parTransId="{F7B37383-7B9B-4E83-A8D6-5E7D1754E615}" sibTransId="{E922BAE2-7645-4A16-A4AC-7FBB368713D2}"/>
    <dgm:cxn modelId="{D9236FFF-9612-4461-84E6-41E07218F7F8}" type="presOf" srcId="{1F04BA97-39A5-4315-B3BB-E1FD004E9885}" destId="{9CFDB1A4-1EEF-4957-9033-3B105E971498}" srcOrd="0" destOrd="0" presId="urn:microsoft.com/office/officeart/2005/8/layout/vList2"/>
    <dgm:cxn modelId="{A5186571-BFA3-4703-B7BF-2A471AC08150}" type="presParOf" srcId="{5829EACD-72F9-43CB-8F84-5584D7B26D2A}" destId="{9CFDB1A4-1EEF-4957-9033-3B105E971498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06DA7B07-38F4-4D94-839E-1803C42FAF87}" type="doc">
      <dgm:prSet loTypeId="urn:microsoft.com/office/officeart/2005/8/layout/vList2" loCatId="list" qsTypeId="urn:microsoft.com/office/officeart/2005/8/quickstyle/simple5" qsCatId="simple" csTypeId="urn:microsoft.com/office/officeart/2005/8/colors/accent1_2" csCatId="accent1" phldr="1"/>
      <dgm:spPr/>
      <dgm:t>
        <a:bodyPr/>
        <a:lstStyle/>
        <a:p>
          <a:endParaRPr lang="hr-HR"/>
        </a:p>
      </dgm:t>
    </dgm:pt>
    <dgm:pt modelId="{60E0E0DE-CA35-4DB1-B6D2-AC52BBE58815}">
      <dgm:prSet/>
      <dgm:spPr/>
      <dgm:t>
        <a:bodyPr/>
        <a:lstStyle/>
        <a:p>
          <a:pPr rtl="0"/>
          <a:r>
            <a:rPr lang="hr-HR" u="sng" dirty="0" smtClean="0"/>
            <a:t>Ostali simptomi </a:t>
          </a:r>
          <a:r>
            <a:rPr lang="hr-HR" dirty="0" smtClean="0"/>
            <a:t>kod djece u dobi od 7 – 12 godina: „depresivno raspoloženje, iritabilnost, osjećaj dosade, apatija, manjak spontane motorike, verbaliziranje tužnog raspoloženja, loše samopoštovanje…”</a:t>
          </a:r>
          <a:endParaRPr lang="hr-HR" dirty="0"/>
        </a:p>
      </dgm:t>
    </dgm:pt>
    <dgm:pt modelId="{CFF2833C-9B8D-44B9-A3C3-DCE9A5CED760}" type="parTrans" cxnId="{EC208F1E-01F5-40DD-84C5-ACEDAFC9BDC0}">
      <dgm:prSet/>
      <dgm:spPr/>
      <dgm:t>
        <a:bodyPr/>
        <a:lstStyle/>
        <a:p>
          <a:endParaRPr lang="hr-HR"/>
        </a:p>
      </dgm:t>
    </dgm:pt>
    <dgm:pt modelId="{3D5972D8-8660-45D8-9F35-F72B03C88317}" type="sibTrans" cxnId="{EC208F1E-01F5-40DD-84C5-ACEDAFC9BDC0}">
      <dgm:prSet/>
      <dgm:spPr/>
      <dgm:t>
        <a:bodyPr/>
        <a:lstStyle/>
        <a:p>
          <a:endParaRPr lang="hr-HR"/>
        </a:p>
      </dgm:t>
    </dgm:pt>
    <dgm:pt modelId="{4EEE2843-F403-4A38-B6FD-7023D0ACA173}" type="pres">
      <dgm:prSet presAssocID="{06DA7B07-38F4-4D94-839E-1803C42FAF87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0C3EFEAF-8106-4FB6-8F66-B3CC0F4E2ADC}" type="pres">
      <dgm:prSet presAssocID="{60E0E0DE-CA35-4DB1-B6D2-AC52BBE58815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D737F927-B11D-4721-A4BA-1CE9A28C321C}" type="presOf" srcId="{06DA7B07-38F4-4D94-839E-1803C42FAF87}" destId="{4EEE2843-F403-4A38-B6FD-7023D0ACA173}" srcOrd="0" destOrd="0" presId="urn:microsoft.com/office/officeart/2005/8/layout/vList2"/>
    <dgm:cxn modelId="{0A2555FB-5FB4-4813-B622-CDC76A660246}" type="presOf" srcId="{60E0E0DE-CA35-4DB1-B6D2-AC52BBE58815}" destId="{0C3EFEAF-8106-4FB6-8F66-B3CC0F4E2ADC}" srcOrd="0" destOrd="0" presId="urn:microsoft.com/office/officeart/2005/8/layout/vList2"/>
    <dgm:cxn modelId="{EC208F1E-01F5-40DD-84C5-ACEDAFC9BDC0}" srcId="{06DA7B07-38F4-4D94-839E-1803C42FAF87}" destId="{60E0E0DE-CA35-4DB1-B6D2-AC52BBE58815}" srcOrd="0" destOrd="0" parTransId="{CFF2833C-9B8D-44B9-A3C3-DCE9A5CED760}" sibTransId="{3D5972D8-8660-45D8-9F35-F72B03C88317}"/>
    <dgm:cxn modelId="{ADD1292E-7B9B-4ED3-9013-86280F09FDE8}" type="presParOf" srcId="{4EEE2843-F403-4A38-B6FD-7023D0ACA173}" destId="{0C3EFEAF-8106-4FB6-8F66-B3CC0F4E2ADC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06DA7B07-38F4-4D94-839E-1803C42FAF87}" type="doc">
      <dgm:prSet loTypeId="urn:microsoft.com/office/officeart/2005/8/layout/vList2" loCatId="list" qsTypeId="urn:microsoft.com/office/officeart/2005/8/quickstyle/simple5" qsCatId="simple" csTypeId="urn:microsoft.com/office/officeart/2005/8/colors/accent1_2" csCatId="accent1" phldr="1"/>
      <dgm:spPr/>
      <dgm:t>
        <a:bodyPr/>
        <a:lstStyle/>
        <a:p>
          <a:endParaRPr lang="hr-HR"/>
        </a:p>
      </dgm:t>
    </dgm:pt>
    <dgm:pt modelId="{60E0E0DE-CA35-4DB1-B6D2-AC52BBE58815}">
      <dgm:prSet/>
      <dgm:spPr/>
      <dgm:t>
        <a:bodyPr/>
        <a:lstStyle/>
        <a:p>
          <a:pPr rtl="0"/>
          <a:r>
            <a:rPr lang="hr-HR" u="sng" dirty="0" smtClean="0"/>
            <a:t>Ostali simptomi </a:t>
          </a:r>
          <a:r>
            <a:rPr lang="hr-HR" dirty="0" smtClean="0"/>
            <a:t>kod adolescenata: „depresivno raspoloženje, poremećaji raspoloženja, manjak energije, </a:t>
          </a:r>
          <a:r>
            <a:rPr lang="hr-HR" dirty="0" err="1" smtClean="0"/>
            <a:t>anhedoničnost</a:t>
          </a:r>
          <a:r>
            <a:rPr lang="hr-HR" dirty="0" smtClean="0"/>
            <a:t>, nemogućnost uživanja u uobičajenim situacijama, usporenost </a:t>
          </a:r>
          <a:r>
            <a:rPr lang="hr-HR" dirty="0" err="1" smtClean="0"/>
            <a:t>psihomotorike</a:t>
          </a:r>
          <a:r>
            <a:rPr lang="hr-HR" dirty="0" smtClean="0"/>
            <a:t>, depresivne nihilističke ideje, osjećaji krivnje, socijalno povlačenje, rizično ponašanje, samoozljeđivanje…”</a:t>
          </a:r>
          <a:endParaRPr lang="hr-HR" dirty="0"/>
        </a:p>
      </dgm:t>
    </dgm:pt>
    <dgm:pt modelId="{CFF2833C-9B8D-44B9-A3C3-DCE9A5CED760}" type="parTrans" cxnId="{EC208F1E-01F5-40DD-84C5-ACEDAFC9BDC0}">
      <dgm:prSet/>
      <dgm:spPr/>
      <dgm:t>
        <a:bodyPr/>
        <a:lstStyle/>
        <a:p>
          <a:endParaRPr lang="hr-HR"/>
        </a:p>
      </dgm:t>
    </dgm:pt>
    <dgm:pt modelId="{3D5972D8-8660-45D8-9F35-F72B03C88317}" type="sibTrans" cxnId="{EC208F1E-01F5-40DD-84C5-ACEDAFC9BDC0}">
      <dgm:prSet/>
      <dgm:spPr/>
      <dgm:t>
        <a:bodyPr/>
        <a:lstStyle/>
        <a:p>
          <a:endParaRPr lang="hr-HR"/>
        </a:p>
      </dgm:t>
    </dgm:pt>
    <dgm:pt modelId="{4EEE2843-F403-4A38-B6FD-7023D0ACA173}" type="pres">
      <dgm:prSet presAssocID="{06DA7B07-38F4-4D94-839E-1803C42FAF87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0C3EFEAF-8106-4FB6-8F66-B3CC0F4E2ADC}" type="pres">
      <dgm:prSet presAssocID="{60E0E0DE-CA35-4DB1-B6D2-AC52BBE58815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D737F927-B11D-4721-A4BA-1CE9A28C321C}" type="presOf" srcId="{06DA7B07-38F4-4D94-839E-1803C42FAF87}" destId="{4EEE2843-F403-4A38-B6FD-7023D0ACA173}" srcOrd="0" destOrd="0" presId="urn:microsoft.com/office/officeart/2005/8/layout/vList2"/>
    <dgm:cxn modelId="{0A2555FB-5FB4-4813-B622-CDC76A660246}" type="presOf" srcId="{60E0E0DE-CA35-4DB1-B6D2-AC52BBE58815}" destId="{0C3EFEAF-8106-4FB6-8F66-B3CC0F4E2ADC}" srcOrd="0" destOrd="0" presId="urn:microsoft.com/office/officeart/2005/8/layout/vList2"/>
    <dgm:cxn modelId="{EC208F1E-01F5-40DD-84C5-ACEDAFC9BDC0}" srcId="{06DA7B07-38F4-4D94-839E-1803C42FAF87}" destId="{60E0E0DE-CA35-4DB1-B6D2-AC52BBE58815}" srcOrd="0" destOrd="0" parTransId="{CFF2833C-9B8D-44B9-A3C3-DCE9A5CED760}" sibTransId="{3D5972D8-8660-45D8-9F35-F72B03C88317}"/>
    <dgm:cxn modelId="{ADD1292E-7B9B-4ED3-9013-86280F09FDE8}" type="presParOf" srcId="{4EEE2843-F403-4A38-B6FD-7023D0ACA173}" destId="{0C3EFEAF-8106-4FB6-8F66-B3CC0F4E2ADC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3FEAF3C0-E25C-415C-AB85-7FCD9F6CBF32}" type="doc">
      <dgm:prSet loTypeId="urn:microsoft.com/office/officeart/2005/8/layout/vList2" loCatId="list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hr-HR"/>
        </a:p>
      </dgm:t>
    </dgm:pt>
    <dgm:pt modelId="{BECA1CB6-68E7-4BA2-940E-8E72ADB85453}">
      <dgm:prSet custT="1"/>
      <dgm:spPr/>
      <dgm:t>
        <a:bodyPr/>
        <a:lstStyle/>
        <a:p>
          <a:pPr rtl="0">
            <a:lnSpc>
              <a:spcPct val="100000"/>
            </a:lnSpc>
            <a:spcAft>
              <a:spcPts val="0"/>
            </a:spcAft>
          </a:pPr>
          <a:r>
            <a:rPr lang="hr-HR" sz="3000" dirty="0" smtClean="0"/>
            <a:t> Glavni predavač, gosp. Aleksandar Stanković + panel rasprava u kojoj će sudjelovati psihijatrica za mlade, dr. Danica </a:t>
          </a:r>
          <a:r>
            <a:rPr lang="hr-HR" sz="3000" dirty="0" err="1" smtClean="0"/>
            <a:t>Romac</a:t>
          </a:r>
          <a:r>
            <a:rPr lang="hr-HR" sz="3000" dirty="0" smtClean="0"/>
            <a:t> i otac maloljetnika koji će svjedočiti o svom tragičnom iskustvu.</a:t>
          </a:r>
        </a:p>
      </dgm:t>
    </dgm:pt>
    <dgm:pt modelId="{B0A93DA5-D775-4362-B13A-593A36F4ED78}" type="parTrans" cxnId="{3E172703-2954-491C-A832-666677436C13}">
      <dgm:prSet/>
      <dgm:spPr/>
      <dgm:t>
        <a:bodyPr/>
        <a:lstStyle/>
        <a:p>
          <a:endParaRPr lang="hr-HR"/>
        </a:p>
      </dgm:t>
    </dgm:pt>
    <dgm:pt modelId="{DFA67C6B-FEFC-4A82-8F9A-9AEBDDE2FA71}" type="sibTrans" cxnId="{3E172703-2954-491C-A832-666677436C13}">
      <dgm:prSet/>
      <dgm:spPr/>
      <dgm:t>
        <a:bodyPr/>
        <a:lstStyle/>
        <a:p>
          <a:endParaRPr lang="hr-HR"/>
        </a:p>
      </dgm:t>
    </dgm:pt>
    <dgm:pt modelId="{C431C57F-CA27-4F22-A19F-B815D903602F}" type="pres">
      <dgm:prSet presAssocID="{3FEAF3C0-E25C-415C-AB85-7FCD9F6CBF32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6092963B-80E9-4E90-9048-FEE808193982}" type="pres">
      <dgm:prSet presAssocID="{BECA1CB6-68E7-4BA2-940E-8E72ADB85453}" presName="parentText" presStyleLbl="node1" presStyleIdx="0" presStyleCnt="1" custScaleY="1506837" custLinFactNeighborX="-4318" custLinFactNeighborY="-65964">
        <dgm:presLayoutVars>
          <dgm:chMax val="0"/>
          <dgm:bulletEnabled val="1"/>
        </dgm:presLayoutVars>
      </dgm:prSet>
      <dgm:spPr/>
      <dgm:t>
        <a:bodyPr/>
        <a:lstStyle/>
        <a:p>
          <a:endParaRPr lang="hr-HR"/>
        </a:p>
      </dgm:t>
    </dgm:pt>
  </dgm:ptLst>
  <dgm:cxnLst>
    <dgm:cxn modelId="{88B8BCAC-26B9-4463-B257-411ADE6F5D29}" type="presOf" srcId="{3FEAF3C0-E25C-415C-AB85-7FCD9F6CBF32}" destId="{C431C57F-CA27-4F22-A19F-B815D903602F}" srcOrd="0" destOrd="0" presId="urn:microsoft.com/office/officeart/2005/8/layout/vList2"/>
    <dgm:cxn modelId="{3E172703-2954-491C-A832-666677436C13}" srcId="{3FEAF3C0-E25C-415C-AB85-7FCD9F6CBF32}" destId="{BECA1CB6-68E7-4BA2-940E-8E72ADB85453}" srcOrd="0" destOrd="0" parTransId="{B0A93DA5-D775-4362-B13A-593A36F4ED78}" sibTransId="{DFA67C6B-FEFC-4A82-8F9A-9AEBDDE2FA71}"/>
    <dgm:cxn modelId="{25015E88-4149-40C6-858F-9B1B0CB28516}" type="presOf" srcId="{BECA1CB6-68E7-4BA2-940E-8E72ADB85453}" destId="{6092963B-80E9-4E90-9048-FEE808193982}" srcOrd="0" destOrd="0" presId="urn:microsoft.com/office/officeart/2005/8/layout/vList2"/>
    <dgm:cxn modelId="{7DE3E7C5-0FA2-41F1-8FE0-C164887672C3}" type="presParOf" srcId="{C431C57F-CA27-4F22-A19F-B815D903602F}" destId="{6092963B-80E9-4E90-9048-FEE808193982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3FEAF3C0-E25C-415C-AB85-7FCD9F6CBF32}" type="doc">
      <dgm:prSet loTypeId="urn:microsoft.com/office/officeart/2005/8/layout/vList2" loCatId="list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hr-HR"/>
        </a:p>
      </dgm:t>
    </dgm:pt>
    <dgm:pt modelId="{BECA1CB6-68E7-4BA2-940E-8E72ADB85453}">
      <dgm:prSet custT="1"/>
      <dgm:spPr/>
      <dgm:t>
        <a:bodyPr/>
        <a:lstStyle/>
        <a:p>
          <a:pPr rtl="0">
            <a:lnSpc>
              <a:spcPct val="150000"/>
            </a:lnSpc>
            <a:spcAft>
              <a:spcPts val="0"/>
            </a:spcAft>
          </a:pPr>
          <a:r>
            <a:rPr lang="hr-HR" sz="3000" dirty="0" smtClean="0"/>
            <a:t>Mjesto:  </a:t>
          </a:r>
          <a:r>
            <a:rPr lang="hr-HR" sz="3000" dirty="0" err="1" smtClean="0"/>
            <a:t>CineStar</a:t>
          </a:r>
          <a:r>
            <a:rPr lang="hr-HR" sz="3000" dirty="0" smtClean="0"/>
            <a:t>, Kaptol centar, dvorana 1</a:t>
          </a:r>
        </a:p>
        <a:p>
          <a:pPr rtl="0">
            <a:lnSpc>
              <a:spcPct val="150000"/>
            </a:lnSpc>
            <a:spcAft>
              <a:spcPts val="0"/>
            </a:spcAft>
          </a:pPr>
          <a:r>
            <a:rPr lang="hr-HR" sz="3000" dirty="0" smtClean="0"/>
            <a:t>Vrijeme: četvrtak, 14. prosinca 2023. u 19 sati </a:t>
          </a:r>
        </a:p>
        <a:p>
          <a:pPr rtl="0">
            <a:lnSpc>
              <a:spcPct val="100000"/>
            </a:lnSpc>
            <a:spcAft>
              <a:spcPts val="0"/>
            </a:spcAft>
          </a:pPr>
          <a:r>
            <a:rPr lang="hr-HR" sz="3000" dirty="0" smtClean="0"/>
            <a:t>Trajanje: 60-80 minuta</a:t>
          </a:r>
        </a:p>
        <a:p>
          <a:pPr rtl="0">
            <a:lnSpc>
              <a:spcPct val="100000"/>
            </a:lnSpc>
            <a:spcAft>
              <a:spcPts val="0"/>
            </a:spcAft>
          </a:pPr>
          <a:endParaRPr lang="hr-HR" sz="3000" dirty="0" smtClean="0"/>
        </a:p>
        <a:p>
          <a:pPr rtl="0">
            <a:lnSpc>
              <a:spcPct val="100000"/>
            </a:lnSpc>
            <a:spcAft>
              <a:spcPts val="0"/>
            </a:spcAft>
          </a:pPr>
          <a:r>
            <a:rPr lang="hr-HR" sz="3000" dirty="0" smtClean="0"/>
            <a:t>Besplatan parking je osiguran 3 sata za sve sudionike. Parkirnu kartu treba ovjeriti na blagajni kina i na aparatu u garaži. </a:t>
          </a:r>
          <a:endParaRPr lang="hr-HR" sz="2800" dirty="0"/>
        </a:p>
      </dgm:t>
    </dgm:pt>
    <dgm:pt modelId="{B0A93DA5-D775-4362-B13A-593A36F4ED78}" type="parTrans" cxnId="{3E172703-2954-491C-A832-666677436C13}">
      <dgm:prSet/>
      <dgm:spPr/>
      <dgm:t>
        <a:bodyPr/>
        <a:lstStyle/>
        <a:p>
          <a:endParaRPr lang="hr-HR"/>
        </a:p>
      </dgm:t>
    </dgm:pt>
    <dgm:pt modelId="{DFA67C6B-FEFC-4A82-8F9A-9AEBDDE2FA71}" type="sibTrans" cxnId="{3E172703-2954-491C-A832-666677436C13}">
      <dgm:prSet/>
      <dgm:spPr/>
      <dgm:t>
        <a:bodyPr/>
        <a:lstStyle/>
        <a:p>
          <a:endParaRPr lang="hr-HR"/>
        </a:p>
      </dgm:t>
    </dgm:pt>
    <dgm:pt modelId="{C431C57F-CA27-4F22-A19F-B815D903602F}" type="pres">
      <dgm:prSet presAssocID="{3FEAF3C0-E25C-415C-AB85-7FCD9F6CBF32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6092963B-80E9-4E90-9048-FEE808193982}" type="pres">
      <dgm:prSet presAssocID="{BECA1CB6-68E7-4BA2-940E-8E72ADB85453}" presName="parentText" presStyleLbl="node1" presStyleIdx="0" presStyleCnt="1" custScaleY="1106322">
        <dgm:presLayoutVars>
          <dgm:chMax val="0"/>
          <dgm:bulletEnabled val="1"/>
        </dgm:presLayoutVars>
      </dgm:prSet>
      <dgm:spPr/>
      <dgm:t>
        <a:bodyPr/>
        <a:lstStyle/>
        <a:p>
          <a:endParaRPr lang="hr-HR"/>
        </a:p>
      </dgm:t>
    </dgm:pt>
  </dgm:ptLst>
  <dgm:cxnLst>
    <dgm:cxn modelId="{88B8BCAC-26B9-4463-B257-411ADE6F5D29}" type="presOf" srcId="{3FEAF3C0-E25C-415C-AB85-7FCD9F6CBF32}" destId="{C431C57F-CA27-4F22-A19F-B815D903602F}" srcOrd="0" destOrd="0" presId="urn:microsoft.com/office/officeart/2005/8/layout/vList2"/>
    <dgm:cxn modelId="{3E172703-2954-491C-A832-666677436C13}" srcId="{3FEAF3C0-E25C-415C-AB85-7FCD9F6CBF32}" destId="{BECA1CB6-68E7-4BA2-940E-8E72ADB85453}" srcOrd="0" destOrd="0" parTransId="{B0A93DA5-D775-4362-B13A-593A36F4ED78}" sibTransId="{DFA67C6B-FEFC-4A82-8F9A-9AEBDDE2FA71}"/>
    <dgm:cxn modelId="{25015E88-4149-40C6-858F-9B1B0CB28516}" type="presOf" srcId="{BECA1CB6-68E7-4BA2-940E-8E72ADB85453}" destId="{6092963B-80E9-4E90-9048-FEE808193982}" srcOrd="0" destOrd="0" presId="urn:microsoft.com/office/officeart/2005/8/layout/vList2"/>
    <dgm:cxn modelId="{7DE3E7C5-0FA2-41F1-8FE0-C164887672C3}" type="presParOf" srcId="{C431C57F-CA27-4F22-A19F-B815D903602F}" destId="{6092963B-80E9-4E90-9048-FEE808193982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5.xml><?xml version="1.0" encoding="utf-8"?>
<dgm:dataModel xmlns:dgm="http://schemas.openxmlformats.org/drawingml/2006/diagram" xmlns:a="http://schemas.openxmlformats.org/drawingml/2006/main">
  <dgm:ptLst>
    <dgm:pt modelId="{3FEAF3C0-E25C-415C-AB85-7FCD9F6CBF32}" type="doc">
      <dgm:prSet loTypeId="urn:microsoft.com/office/officeart/2005/8/layout/vList2" loCatId="list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hr-HR"/>
        </a:p>
      </dgm:t>
    </dgm:pt>
    <dgm:pt modelId="{BECA1CB6-68E7-4BA2-940E-8E72ADB85453}">
      <dgm:prSet custT="1"/>
      <dgm:spPr/>
      <dgm:t>
        <a:bodyPr/>
        <a:lstStyle/>
        <a:p>
          <a:pPr algn="ctr" rtl="0">
            <a:lnSpc>
              <a:spcPct val="150000"/>
            </a:lnSpc>
            <a:spcAft>
              <a:spcPts val="0"/>
            </a:spcAft>
          </a:pPr>
          <a:r>
            <a:rPr lang="hr-HR" sz="5000" dirty="0" smtClean="0"/>
            <a:t>Kupnja ulaznica </a:t>
          </a:r>
          <a:r>
            <a:rPr lang="hr-HR" sz="5000" dirty="0" smtClean="0"/>
            <a:t>(cijena: 30 </a:t>
          </a:r>
          <a:r>
            <a:rPr lang="hr-HR" sz="5000" dirty="0" smtClean="0"/>
            <a:t>e)</a:t>
          </a:r>
          <a:endParaRPr lang="hr-HR" sz="5000" dirty="0"/>
        </a:p>
      </dgm:t>
    </dgm:pt>
    <dgm:pt modelId="{B0A93DA5-D775-4362-B13A-593A36F4ED78}" type="parTrans" cxnId="{3E172703-2954-491C-A832-666677436C13}">
      <dgm:prSet/>
      <dgm:spPr/>
      <dgm:t>
        <a:bodyPr/>
        <a:lstStyle/>
        <a:p>
          <a:endParaRPr lang="hr-HR"/>
        </a:p>
      </dgm:t>
    </dgm:pt>
    <dgm:pt modelId="{DFA67C6B-FEFC-4A82-8F9A-9AEBDDE2FA71}" type="sibTrans" cxnId="{3E172703-2954-491C-A832-666677436C13}">
      <dgm:prSet/>
      <dgm:spPr/>
      <dgm:t>
        <a:bodyPr/>
        <a:lstStyle/>
        <a:p>
          <a:endParaRPr lang="hr-HR"/>
        </a:p>
      </dgm:t>
    </dgm:pt>
    <dgm:pt modelId="{C431C57F-CA27-4F22-A19F-B815D903602F}" type="pres">
      <dgm:prSet presAssocID="{3FEAF3C0-E25C-415C-AB85-7FCD9F6CBF32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6092963B-80E9-4E90-9048-FEE808193982}" type="pres">
      <dgm:prSet presAssocID="{BECA1CB6-68E7-4BA2-940E-8E72ADB85453}" presName="parentText" presStyleLbl="node1" presStyleIdx="0" presStyleCnt="1" custScaleY="1106322" custLinFactY="-100000" custLinFactNeighborX="2973" custLinFactNeighborY="-108180">
        <dgm:presLayoutVars>
          <dgm:chMax val="0"/>
          <dgm:bulletEnabled val="1"/>
        </dgm:presLayoutVars>
      </dgm:prSet>
      <dgm:spPr/>
      <dgm:t>
        <a:bodyPr/>
        <a:lstStyle/>
        <a:p>
          <a:endParaRPr lang="hr-HR"/>
        </a:p>
      </dgm:t>
    </dgm:pt>
  </dgm:ptLst>
  <dgm:cxnLst>
    <dgm:cxn modelId="{88B8BCAC-26B9-4463-B257-411ADE6F5D29}" type="presOf" srcId="{3FEAF3C0-E25C-415C-AB85-7FCD9F6CBF32}" destId="{C431C57F-CA27-4F22-A19F-B815D903602F}" srcOrd="0" destOrd="0" presId="urn:microsoft.com/office/officeart/2005/8/layout/vList2"/>
    <dgm:cxn modelId="{3E172703-2954-491C-A832-666677436C13}" srcId="{3FEAF3C0-E25C-415C-AB85-7FCD9F6CBF32}" destId="{BECA1CB6-68E7-4BA2-940E-8E72ADB85453}" srcOrd="0" destOrd="0" parTransId="{B0A93DA5-D775-4362-B13A-593A36F4ED78}" sibTransId="{DFA67C6B-FEFC-4A82-8F9A-9AEBDDE2FA71}"/>
    <dgm:cxn modelId="{25015E88-4149-40C6-858F-9B1B0CB28516}" type="presOf" srcId="{BECA1CB6-68E7-4BA2-940E-8E72ADB85453}" destId="{6092963B-80E9-4E90-9048-FEE808193982}" srcOrd="0" destOrd="0" presId="urn:microsoft.com/office/officeart/2005/8/layout/vList2"/>
    <dgm:cxn modelId="{7DE3E7C5-0FA2-41F1-8FE0-C164887672C3}" type="presParOf" srcId="{C431C57F-CA27-4F22-A19F-B815D903602F}" destId="{6092963B-80E9-4E90-9048-FEE808193982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6.xml><?xml version="1.0" encoding="utf-8"?>
<dgm:dataModel xmlns:dgm="http://schemas.openxmlformats.org/drawingml/2006/diagram" xmlns:a="http://schemas.openxmlformats.org/drawingml/2006/main">
  <dgm:ptLst>
    <dgm:pt modelId="{3FEAF3C0-E25C-415C-AB85-7FCD9F6CBF32}" type="doc">
      <dgm:prSet loTypeId="urn:microsoft.com/office/officeart/2005/8/layout/vList2" loCatId="list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hr-HR"/>
        </a:p>
      </dgm:t>
    </dgm:pt>
    <dgm:pt modelId="{BECA1CB6-68E7-4BA2-940E-8E72ADB85453}">
      <dgm:prSet custT="1"/>
      <dgm:spPr/>
      <dgm:t>
        <a:bodyPr/>
        <a:lstStyle/>
        <a:p>
          <a:pPr rtl="0">
            <a:lnSpc>
              <a:spcPct val="100000"/>
            </a:lnSpc>
            <a:spcAft>
              <a:spcPts val="0"/>
            </a:spcAft>
          </a:pPr>
          <a:r>
            <a:rPr lang="hr-HR" sz="2800" dirty="0" smtClean="0"/>
            <a:t>Nakon predavanja u predvorju kina moći će se kupiti grafike (170e) i kolaži (320e) našeg poznatog slikara </a:t>
          </a:r>
          <a:r>
            <a:rPr lang="hr-HR" sz="2800" dirty="0" err="1" smtClean="0"/>
            <a:t>Baneta</a:t>
          </a:r>
          <a:r>
            <a:rPr lang="hr-HR" sz="2800" dirty="0" smtClean="0"/>
            <a:t>, Branka </a:t>
          </a:r>
          <a:r>
            <a:rPr lang="hr-HR" sz="2800" dirty="0" err="1" smtClean="0"/>
            <a:t>Milenkovića</a:t>
          </a:r>
          <a:r>
            <a:rPr lang="hr-HR" sz="2800" dirty="0" smtClean="0"/>
            <a:t>, te grafike Đ. </a:t>
          </a:r>
          <a:r>
            <a:rPr lang="hr-HR" sz="2800" dirty="0" err="1" smtClean="0"/>
            <a:t>Pulitike</a:t>
          </a:r>
          <a:r>
            <a:rPr lang="hr-HR" sz="2800" dirty="0" smtClean="0"/>
            <a:t> (250e) i V. Kuliša (220e). Mogućnost online plaćanja na licu mjesta.</a:t>
          </a:r>
        </a:p>
        <a:p>
          <a:pPr rtl="0">
            <a:lnSpc>
              <a:spcPct val="100000"/>
            </a:lnSpc>
            <a:spcAft>
              <a:spcPts val="0"/>
            </a:spcAft>
          </a:pPr>
          <a:endParaRPr lang="hr-HR" sz="2800" dirty="0" smtClean="0"/>
        </a:p>
        <a:p>
          <a:pPr rtl="0">
            <a:lnSpc>
              <a:spcPct val="100000"/>
            </a:lnSpc>
            <a:spcAft>
              <a:spcPts val="0"/>
            </a:spcAft>
          </a:pPr>
          <a:r>
            <a:rPr lang="hr-HR" sz="2800" dirty="0" smtClean="0"/>
            <a:t>Moguće je donirati bilo koji iznos, putem barkoda sa sljedećeg slajda: </a:t>
          </a:r>
        </a:p>
        <a:p>
          <a:pPr rtl="0">
            <a:lnSpc>
              <a:spcPct val="100000"/>
            </a:lnSpc>
            <a:spcAft>
              <a:spcPts val="0"/>
            </a:spcAft>
          </a:pPr>
          <a:r>
            <a:rPr lang="hr-HR" sz="2800" dirty="0" smtClean="0"/>
            <a:t> </a:t>
          </a:r>
          <a:endParaRPr lang="hr-HR" sz="2800" dirty="0"/>
        </a:p>
      </dgm:t>
    </dgm:pt>
    <dgm:pt modelId="{B0A93DA5-D775-4362-B13A-593A36F4ED78}" type="parTrans" cxnId="{3E172703-2954-491C-A832-666677436C13}">
      <dgm:prSet/>
      <dgm:spPr/>
      <dgm:t>
        <a:bodyPr/>
        <a:lstStyle/>
        <a:p>
          <a:endParaRPr lang="hr-HR"/>
        </a:p>
      </dgm:t>
    </dgm:pt>
    <dgm:pt modelId="{DFA67C6B-FEFC-4A82-8F9A-9AEBDDE2FA71}" type="sibTrans" cxnId="{3E172703-2954-491C-A832-666677436C13}">
      <dgm:prSet/>
      <dgm:spPr/>
      <dgm:t>
        <a:bodyPr/>
        <a:lstStyle/>
        <a:p>
          <a:endParaRPr lang="hr-HR"/>
        </a:p>
      </dgm:t>
    </dgm:pt>
    <dgm:pt modelId="{C431C57F-CA27-4F22-A19F-B815D903602F}" type="pres">
      <dgm:prSet presAssocID="{3FEAF3C0-E25C-415C-AB85-7FCD9F6CBF32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6092963B-80E9-4E90-9048-FEE808193982}" type="pres">
      <dgm:prSet presAssocID="{BECA1CB6-68E7-4BA2-940E-8E72ADB85453}" presName="parentText" presStyleLbl="node1" presStyleIdx="0" presStyleCnt="1" custScaleY="1316386" custLinFactNeighborX="2841" custLinFactNeighborY="85480">
        <dgm:presLayoutVars>
          <dgm:chMax val="0"/>
          <dgm:bulletEnabled val="1"/>
        </dgm:presLayoutVars>
      </dgm:prSet>
      <dgm:spPr/>
      <dgm:t>
        <a:bodyPr/>
        <a:lstStyle/>
        <a:p>
          <a:endParaRPr lang="hr-HR"/>
        </a:p>
      </dgm:t>
    </dgm:pt>
  </dgm:ptLst>
  <dgm:cxnLst>
    <dgm:cxn modelId="{88B8BCAC-26B9-4463-B257-411ADE6F5D29}" type="presOf" srcId="{3FEAF3C0-E25C-415C-AB85-7FCD9F6CBF32}" destId="{C431C57F-CA27-4F22-A19F-B815D903602F}" srcOrd="0" destOrd="0" presId="urn:microsoft.com/office/officeart/2005/8/layout/vList2"/>
    <dgm:cxn modelId="{3E172703-2954-491C-A832-666677436C13}" srcId="{3FEAF3C0-E25C-415C-AB85-7FCD9F6CBF32}" destId="{BECA1CB6-68E7-4BA2-940E-8E72ADB85453}" srcOrd="0" destOrd="0" parTransId="{B0A93DA5-D775-4362-B13A-593A36F4ED78}" sibTransId="{DFA67C6B-FEFC-4A82-8F9A-9AEBDDE2FA71}"/>
    <dgm:cxn modelId="{25015E88-4149-40C6-858F-9B1B0CB28516}" type="presOf" srcId="{BECA1CB6-68E7-4BA2-940E-8E72ADB85453}" destId="{6092963B-80E9-4E90-9048-FEE808193982}" srcOrd="0" destOrd="0" presId="urn:microsoft.com/office/officeart/2005/8/layout/vList2"/>
    <dgm:cxn modelId="{7DE3E7C5-0FA2-41F1-8FE0-C164887672C3}" type="presParOf" srcId="{C431C57F-CA27-4F22-A19F-B815D903602F}" destId="{6092963B-80E9-4E90-9048-FEE808193982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6DA7B07-38F4-4D94-839E-1803C42FAF87}" type="doc">
      <dgm:prSet loTypeId="urn:microsoft.com/office/officeart/2005/8/layout/vList2" loCatId="list" qsTypeId="urn:microsoft.com/office/officeart/2005/8/quickstyle/simple5" qsCatId="simple" csTypeId="urn:microsoft.com/office/officeart/2005/8/colors/accent1_2" csCatId="accent1" phldr="1"/>
      <dgm:spPr/>
      <dgm:t>
        <a:bodyPr/>
        <a:lstStyle/>
        <a:p>
          <a:endParaRPr lang="hr-HR"/>
        </a:p>
      </dgm:t>
    </dgm:pt>
    <dgm:pt modelId="{60E0E0DE-CA35-4DB1-B6D2-AC52BBE58815}">
      <dgm:prSet/>
      <dgm:spPr/>
      <dgm:t>
        <a:bodyPr/>
        <a:lstStyle/>
        <a:p>
          <a:pPr algn="l" rtl="0"/>
          <a:r>
            <a:rPr lang="hr-HR" dirty="0" smtClean="0"/>
            <a:t>-Predsjednik </a:t>
          </a:r>
          <a:r>
            <a:rPr lang="hr-HR" dirty="0" err="1" smtClean="0"/>
            <a:t>Rotary</a:t>
          </a:r>
          <a:r>
            <a:rPr lang="hr-HR" dirty="0" smtClean="0"/>
            <a:t> Internationala, </a:t>
          </a:r>
          <a:r>
            <a:rPr lang="hr-HR" dirty="0" err="1" smtClean="0"/>
            <a:t>Gordon</a:t>
          </a:r>
          <a:r>
            <a:rPr lang="hr-HR" dirty="0" smtClean="0"/>
            <a:t> R. </a:t>
          </a:r>
          <a:r>
            <a:rPr lang="hr-HR" dirty="0" err="1" smtClean="0"/>
            <a:t>Mclnally</a:t>
          </a:r>
          <a:r>
            <a:rPr lang="hr-HR" dirty="0" smtClean="0"/>
            <a:t>: </a:t>
          </a:r>
          <a:r>
            <a:rPr lang="hr-HR" u="sng" dirty="0" smtClean="0"/>
            <a:t>mentalno zdravlje</a:t>
          </a:r>
        </a:p>
        <a:p>
          <a:pPr algn="l" rtl="0"/>
          <a:r>
            <a:rPr lang="hr-HR" dirty="0" smtClean="0"/>
            <a:t>-</a:t>
          </a:r>
          <a:r>
            <a:rPr lang="hr-HR" u="sng" dirty="0" smtClean="0"/>
            <a:t>Nacionalna kampanja</a:t>
          </a:r>
          <a:r>
            <a:rPr lang="hr-HR" dirty="0" smtClean="0"/>
            <a:t> „</a:t>
          </a:r>
          <a:r>
            <a:rPr lang="hr-HR" dirty="0" err="1" smtClean="0"/>
            <a:t>Depra</a:t>
          </a:r>
          <a:r>
            <a:rPr lang="hr-HR" dirty="0" smtClean="0"/>
            <a:t>” (organiziraju Telegram i udruga pacijenata za prevenciju i suicid „Životna linija”)</a:t>
          </a:r>
        </a:p>
        <a:p>
          <a:pPr algn="l" rtl="0"/>
          <a:r>
            <a:rPr lang="hr-HR" dirty="0" smtClean="0"/>
            <a:t>-Kampanja je pokrenuta nakon objavljivanja knjige </a:t>
          </a:r>
          <a:r>
            <a:rPr lang="hr-HR" u="sng" dirty="0" smtClean="0"/>
            <a:t>Aleksandra Stankovića,</a:t>
          </a:r>
          <a:r>
            <a:rPr lang="hr-HR" dirty="0" smtClean="0"/>
            <a:t> „</a:t>
          </a:r>
          <a:r>
            <a:rPr lang="hr-HR" dirty="0" err="1" smtClean="0"/>
            <a:t>Depra</a:t>
          </a:r>
          <a:r>
            <a:rPr lang="hr-HR" dirty="0" smtClean="0"/>
            <a:t>” </a:t>
          </a:r>
          <a:endParaRPr lang="hr-HR" dirty="0"/>
        </a:p>
      </dgm:t>
    </dgm:pt>
    <dgm:pt modelId="{CFF2833C-9B8D-44B9-A3C3-DCE9A5CED760}" type="parTrans" cxnId="{EC208F1E-01F5-40DD-84C5-ACEDAFC9BDC0}">
      <dgm:prSet/>
      <dgm:spPr/>
      <dgm:t>
        <a:bodyPr/>
        <a:lstStyle/>
        <a:p>
          <a:endParaRPr lang="hr-HR"/>
        </a:p>
      </dgm:t>
    </dgm:pt>
    <dgm:pt modelId="{3D5972D8-8660-45D8-9F35-F72B03C88317}" type="sibTrans" cxnId="{EC208F1E-01F5-40DD-84C5-ACEDAFC9BDC0}">
      <dgm:prSet/>
      <dgm:spPr/>
      <dgm:t>
        <a:bodyPr/>
        <a:lstStyle/>
        <a:p>
          <a:endParaRPr lang="hr-HR"/>
        </a:p>
      </dgm:t>
    </dgm:pt>
    <dgm:pt modelId="{4EEE2843-F403-4A38-B6FD-7023D0ACA173}" type="pres">
      <dgm:prSet presAssocID="{06DA7B07-38F4-4D94-839E-1803C42FAF87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0C3EFEAF-8106-4FB6-8F66-B3CC0F4E2ADC}" type="pres">
      <dgm:prSet presAssocID="{60E0E0DE-CA35-4DB1-B6D2-AC52BBE58815}" presName="parentText" presStyleLbl="node1" presStyleIdx="0" presStyleCnt="1" custScaleY="87922" custLinFactNeighborX="-2418" custLinFactNeighborY="2606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D737F927-B11D-4721-A4BA-1CE9A28C321C}" type="presOf" srcId="{06DA7B07-38F4-4D94-839E-1803C42FAF87}" destId="{4EEE2843-F403-4A38-B6FD-7023D0ACA173}" srcOrd="0" destOrd="0" presId="urn:microsoft.com/office/officeart/2005/8/layout/vList2"/>
    <dgm:cxn modelId="{0A2555FB-5FB4-4813-B622-CDC76A660246}" type="presOf" srcId="{60E0E0DE-CA35-4DB1-B6D2-AC52BBE58815}" destId="{0C3EFEAF-8106-4FB6-8F66-B3CC0F4E2ADC}" srcOrd="0" destOrd="0" presId="urn:microsoft.com/office/officeart/2005/8/layout/vList2"/>
    <dgm:cxn modelId="{EC208F1E-01F5-40DD-84C5-ACEDAFC9BDC0}" srcId="{06DA7B07-38F4-4D94-839E-1803C42FAF87}" destId="{60E0E0DE-CA35-4DB1-B6D2-AC52BBE58815}" srcOrd="0" destOrd="0" parTransId="{CFF2833C-9B8D-44B9-A3C3-DCE9A5CED760}" sibTransId="{3D5972D8-8660-45D8-9F35-F72B03C88317}"/>
    <dgm:cxn modelId="{ADD1292E-7B9B-4ED3-9013-86280F09FDE8}" type="presParOf" srcId="{4EEE2843-F403-4A38-B6FD-7023D0ACA173}" destId="{0C3EFEAF-8106-4FB6-8F66-B3CC0F4E2ADC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3FEAF3C0-E25C-415C-AB85-7FCD9F6CBF32}" type="doc">
      <dgm:prSet loTypeId="urn:microsoft.com/office/officeart/2005/8/layout/vList2" loCatId="list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hr-HR"/>
        </a:p>
      </dgm:t>
    </dgm:pt>
    <dgm:pt modelId="{BECA1CB6-68E7-4BA2-940E-8E72ADB85453}">
      <dgm:prSet custT="1"/>
      <dgm:spPr/>
      <dgm:t>
        <a:bodyPr/>
        <a:lstStyle/>
        <a:p>
          <a:pPr rtl="0"/>
          <a:r>
            <a:rPr lang="hr-HR" sz="3000" dirty="0" smtClean="0"/>
            <a:t> „Dječja depresija je u porastu i zahvaća vrlo malu djecu. Presudna je rana dijagnoza.</a:t>
          </a:r>
          <a:r>
            <a:rPr lang="hr-HR" sz="2800" dirty="0" smtClean="0"/>
            <a:t>”</a:t>
          </a:r>
          <a:endParaRPr lang="hr-HR" sz="2800" dirty="0"/>
        </a:p>
      </dgm:t>
    </dgm:pt>
    <dgm:pt modelId="{B0A93DA5-D775-4362-B13A-593A36F4ED78}" type="parTrans" cxnId="{3E172703-2954-491C-A832-666677436C13}">
      <dgm:prSet/>
      <dgm:spPr/>
      <dgm:t>
        <a:bodyPr/>
        <a:lstStyle/>
        <a:p>
          <a:endParaRPr lang="hr-HR"/>
        </a:p>
      </dgm:t>
    </dgm:pt>
    <dgm:pt modelId="{DFA67C6B-FEFC-4A82-8F9A-9AEBDDE2FA71}" type="sibTrans" cxnId="{3E172703-2954-491C-A832-666677436C13}">
      <dgm:prSet/>
      <dgm:spPr/>
      <dgm:t>
        <a:bodyPr/>
        <a:lstStyle/>
        <a:p>
          <a:endParaRPr lang="hr-HR"/>
        </a:p>
      </dgm:t>
    </dgm:pt>
    <dgm:pt modelId="{C431C57F-CA27-4F22-A19F-B815D903602F}" type="pres">
      <dgm:prSet presAssocID="{3FEAF3C0-E25C-415C-AB85-7FCD9F6CBF32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6092963B-80E9-4E90-9048-FEE808193982}" type="pres">
      <dgm:prSet presAssocID="{BECA1CB6-68E7-4BA2-940E-8E72ADB85453}" presName="parentText" presStyleLbl="node1" presStyleIdx="0" presStyleCnt="1" custScaleY="1106322">
        <dgm:presLayoutVars>
          <dgm:chMax val="0"/>
          <dgm:bulletEnabled val="1"/>
        </dgm:presLayoutVars>
      </dgm:prSet>
      <dgm:spPr/>
      <dgm:t>
        <a:bodyPr/>
        <a:lstStyle/>
        <a:p>
          <a:endParaRPr lang="hr-HR"/>
        </a:p>
      </dgm:t>
    </dgm:pt>
  </dgm:ptLst>
  <dgm:cxnLst>
    <dgm:cxn modelId="{88B8BCAC-26B9-4463-B257-411ADE6F5D29}" type="presOf" srcId="{3FEAF3C0-E25C-415C-AB85-7FCD9F6CBF32}" destId="{C431C57F-CA27-4F22-A19F-B815D903602F}" srcOrd="0" destOrd="0" presId="urn:microsoft.com/office/officeart/2005/8/layout/vList2"/>
    <dgm:cxn modelId="{3E172703-2954-491C-A832-666677436C13}" srcId="{3FEAF3C0-E25C-415C-AB85-7FCD9F6CBF32}" destId="{BECA1CB6-68E7-4BA2-940E-8E72ADB85453}" srcOrd="0" destOrd="0" parTransId="{B0A93DA5-D775-4362-B13A-593A36F4ED78}" sibTransId="{DFA67C6B-FEFC-4A82-8F9A-9AEBDDE2FA71}"/>
    <dgm:cxn modelId="{25015E88-4149-40C6-858F-9B1B0CB28516}" type="presOf" srcId="{BECA1CB6-68E7-4BA2-940E-8E72ADB85453}" destId="{6092963B-80E9-4E90-9048-FEE808193982}" srcOrd="0" destOrd="0" presId="urn:microsoft.com/office/officeart/2005/8/layout/vList2"/>
    <dgm:cxn modelId="{7DE3E7C5-0FA2-41F1-8FE0-C164887672C3}" type="presParOf" srcId="{C431C57F-CA27-4F22-A19F-B815D903602F}" destId="{6092963B-80E9-4E90-9048-FEE808193982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06DA7B07-38F4-4D94-839E-1803C42FAF87}" type="doc">
      <dgm:prSet loTypeId="urn:microsoft.com/office/officeart/2005/8/layout/vList2" loCatId="list" qsTypeId="urn:microsoft.com/office/officeart/2005/8/quickstyle/simple5" qsCatId="simple" csTypeId="urn:microsoft.com/office/officeart/2005/8/colors/accent1_2" csCatId="accent1" phldr="1"/>
      <dgm:spPr/>
      <dgm:t>
        <a:bodyPr/>
        <a:lstStyle/>
        <a:p>
          <a:endParaRPr lang="hr-HR"/>
        </a:p>
      </dgm:t>
    </dgm:pt>
    <dgm:pt modelId="{FCA8FD26-6CBA-48F9-A489-DF74C48F825D}">
      <dgm:prSet/>
      <dgm:spPr/>
      <dgm:t>
        <a:bodyPr/>
        <a:lstStyle/>
        <a:p>
          <a:r>
            <a:rPr lang="hr-HR" dirty="0" smtClean="0"/>
            <a:t>Na razini Hrvatske ove je godine 4042. djece dobilo odgodu upisa u prvi razred.</a:t>
          </a:r>
          <a:endParaRPr lang="hr-HR" dirty="0"/>
        </a:p>
      </dgm:t>
    </dgm:pt>
    <dgm:pt modelId="{BA49A10C-FC82-4E94-93D8-845239CF50C5}" type="parTrans" cxnId="{62F9ED67-8EE1-4FDA-960F-CA2222F49EFF}">
      <dgm:prSet/>
      <dgm:spPr/>
      <dgm:t>
        <a:bodyPr/>
        <a:lstStyle/>
        <a:p>
          <a:endParaRPr lang="hr-HR"/>
        </a:p>
      </dgm:t>
    </dgm:pt>
    <dgm:pt modelId="{F897E85D-F6EF-46F3-B248-8116B64C348C}" type="sibTrans" cxnId="{62F9ED67-8EE1-4FDA-960F-CA2222F49EFF}">
      <dgm:prSet/>
      <dgm:spPr/>
      <dgm:t>
        <a:bodyPr/>
        <a:lstStyle/>
        <a:p>
          <a:endParaRPr lang="hr-HR"/>
        </a:p>
      </dgm:t>
    </dgm:pt>
    <dgm:pt modelId="{4EEE2843-F403-4A38-B6FD-7023D0ACA173}" type="pres">
      <dgm:prSet presAssocID="{06DA7B07-38F4-4D94-839E-1803C42FAF87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D3660895-CADD-4786-8E42-3D894A1C1157}" type="pres">
      <dgm:prSet presAssocID="{FCA8FD26-6CBA-48F9-A489-DF74C48F825D}" presName="parentText" presStyleLbl="node1" presStyleIdx="0" presStyleCnt="1" custScaleY="111901">
        <dgm:presLayoutVars>
          <dgm:chMax val="0"/>
          <dgm:bulletEnabled val="1"/>
        </dgm:presLayoutVars>
      </dgm:prSet>
      <dgm:spPr/>
      <dgm:t>
        <a:bodyPr/>
        <a:lstStyle/>
        <a:p>
          <a:endParaRPr lang="hr-HR"/>
        </a:p>
      </dgm:t>
    </dgm:pt>
  </dgm:ptLst>
  <dgm:cxnLst>
    <dgm:cxn modelId="{D737F927-B11D-4721-A4BA-1CE9A28C321C}" type="presOf" srcId="{06DA7B07-38F4-4D94-839E-1803C42FAF87}" destId="{4EEE2843-F403-4A38-B6FD-7023D0ACA173}" srcOrd="0" destOrd="0" presId="urn:microsoft.com/office/officeart/2005/8/layout/vList2"/>
    <dgm:cxn modelId="{62F9ED67-8EE1-4FDA-960F-CA2222F49EFF}" srcId="{06DA7B07-38F4-4D94-839E-1803C42FAF87}" destId="{FCA8FD26-6CBA-48F9-A489-DF74C48F825D}" srcOrd="0" destOrd="0" parTransId="{BA49A10C-FC82-4E94-93D8-845239CF50C5}" sibTransId="{F897E85D-F6EF-46F3-B248-8116B64C348C}"/>
    <dgm:cxn modelId="{A1560955-08C4-4CE2-B7C1-0F99B6076F31}" type="presOf" srcId="{FCA8FD26-6CBA-48F9-A489-DF74C48F825D}" destId="{D3660895-CADD-4786-8E42-3D894A1C1157}" srcOrd="0" destOrd="0" presId="urn:microsoft.com/office/officeart/2005/8/layout/vList2"/>
    <dgm:cxn modelId="{06350AA0-0D1F-4330-910D-5604DB75B7C8}" type="presParOf" srcId="{4EEE2843-F403-4A38-B6FD-7023D0ACA173}" destId="{D3660895-CADD-4786-8E42-3D894A1C1157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3FEAF3C0-E25C-415C-AB85-7FCD9F6CBF32}" type="doc">
      <dgm:prSet loTypeId="urn:microsoft.com/office/officeart/2005/8/layout/vList2" loCatId="list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hr-HR"/>
        </a:p>
      </dgm:t>
    </dgm:pt>
    <dgm:pt modelId="{BECA1CB6-68E7-4BA2-940E-8E72ADB85453}">
      <dgm:prSet custT="1"/>
      <dgm:spPr/>
      <dgm:t>
        <a:bodyPr/>
        <a:lstStyle/>
        <a:p>
          <a:pPr rtl="0"/>
          <a:r>
            <a:rPr lang="hr-HR" sz="3000" dirty="0" smtClean="0"/>
            <a:t> „</a:t>
          </a:r>
          <a:r>
            <a:rPr lang="hr-HR" sz="2800" dirty="0" err="1" smtClean="0"/>
            <a:t>Anaklitička</a:t>
          </a:r>
          <a:r>
            <a:rPr lang="hr-HR" sz="2800" dirty="0" smtClean="0"/>
            <a:t> depresija kod sasvim male djece, zovemo je ego-depresija. Kod nje dominira osjećaj bespomoćnosti, nemoći i </a:t>
          </a:r>
          <a:r>
            <a:rPr lang="hr-HR" sz="2800" dirty="0" err="1" smtClean="0"/>
            <a:t>besmisla</a:t>
          </a:r>
          <a:r>
            <a:rPr lang="hr-HR" sz="2800" dirty="0" smtClean="0"/>
            <a:t>.”</a:t>
          </a:r>
          <a:endParaRPr lang="hr-HR" sz="2800" dirty="0"/>
        </a:p>
      </dgm:t>
    </dgm:pt>
    <dgm:pt modelId="{B0A93DA5-D775-4362-B13A-593A36F4ED78}" type="parTrans" cxnId="{3E172703-2954-491C-A832-666677436C13}">
      <dgm:prSet/>
      <dgm:spPr/>
      <dgm:t>
        <a:bodyPr/>
        <a:lstStyle/>
        <a:p>
          <a:endParaRPr lang="hr-HR"/>
        </a:p>
      </dgm:t>
    </dgm:pt>
    <dgm:pt modelId="{DFA67C6B-FEFC-4A82-8F9A-9AEBDDE2FA71}" type="sibTrans" cxnId="{3E172703-2954-491C-A832-666677436C13}">
      <dgm:prSet/>
      <dgm:spPr/>
      <dgm:t>
        <a:bodyPr/>
        <a:lstStyle/>
        <a:p>
          <a:endParaRPr lang="hr-HR"/>
        </a:p>
      </dgm:t>
    </dgm:pt>
    <dgm:pt modelId="{C431C57F-CA27-4F22-A19F-B815D903602F}" type="pres">
      <dgm:prSet presAssocID="{3FEAF3C0-E25C-415C-AB85-7FCD9F6CBF32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6092963B-80E9-4E90-9048-FEE808193982}" type="pres">
      <dgm:prSet presAssocID="{BECA1CB6-68E7-4BA2-940E-8E72ADB85453}" presName="parentText" presStyleLbl="node1" presStyleIdx="0" presStyleCnt="1" custScaleY="1106322">
        <dgm:presLayoutVars>
          <dgm:chMax val="0"/>
          <dgm:bulletEnabled val="1"/>
        </dgm:presLayoutVars>
      </dgm:prSet>
      <dgm:spPr/>
      <dgm:t>
        <a:bodyPr/>
        <a:lstStyle/>
        <a:p>
          <a:endParaRPr lang="hr-HR"/>
        </a:p>
      </dgm:t>
    </dgm:pt>
  </dgm:ptLst>
  <dgm:cxnLst>
    <dgm:cxn modelId="{88B8BCAC-26B9-4463-B257-411ADE6F5D29}" type="presOf" srcId="{3FEAF3C0-E25C-415C-AB85-7FCD9F6CBF32}" destId="{C431C57F-CA27-4F22-A19F-B815D903602F}" srcOrd="0" destOrd="0" presId="urn:microsoft.com/office/officeart/2005/8/layout/vList2"/>
    <dgm:cxn modelId="{3E172703-2954-491C-A832-666677436C13}" srcId="{3FEAF3C0-E25C-415C-AB85-7FCD9F6CBF32}" destId="{BECA1CB6-68E7-4BA2-940E-8E72ADB85453}" srcOrd="0" destOrd="0" parTransId="{B0A93DA5-D775-4362-B13A-593A36F4ED78}" sibTransId="{DFA67C6B-FEFC-4A82-8F9A-9AEBDDE2FA71}"/>
    <dgm:cxn modelId="{25015E88-4149-40C6-858F-9B1B0CB28516}" type="presOf" srcId="{BECA1CB6-68E7-4BA2-940E-8E72ADB85453}" destId="{6092963B-80E9-4E90-9048-FEE808193982}" srcOrd="0" destOrd="0" presId="urn:microsoft.com/office/officeart/2005/8/layout/vList2"/>
    <dgm:cxn modelId="{7DE3E7C5-0FA2-41F1-8FE0-C164887672C3}" type="presParOf" srcId="{C431C57F-CA27-4F22-A19F-B815D903602F}" destId="{6092963B-80E9-4E90-9048-FEE808193982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6FA25AF2-E883-4AF2-BE42-406AFE3CE5EE}" type="doc">
      <dgm:prSet loTypeId="urn:microsoft.com/office/officeart/2005/8/layout/vList2" loCatId="list" qsTypeId="urn:microsoft.com/office/officeart/2005/8/quickstyle/simple5" qsCatId="simple" csTypeId="urn:microsoft.com/office/officeart/2005/8/colors/accent1_2" csCatId="accent1" phldr="1"/>
      <dgm:spPr/>
      <dgm:t>
        <a:bodyPr/>
        <a:lstStyle/>
        <a:p>
          <a:endParaRPr lang="hr-HR"/>
        </a:p>
      </dgm:t>
    </dgm:pt>
    <dgm:pt modelId="{7353F7DC-C847-432D-92FA-6E383782CD10}">
      <dgm:prSet/>
      <dgm:spPr/>
      <dgm:t>
        <a:bodyPr/>
        <a:lstStyle/>
        <a:p>
          <a:pPr algn="ctr" rtl="0"/>
          <a:r>
            <a:rPr lang="hr-HR" dirty="0" smtClean="0"/>
            <a:t>Potrebna oprema:  </a:t>
          </a:r>
          <a:endParaRPr lang="hr-HR" dirty="0"/>
        </a:p>
      </dgm:t>
    </dgm:pt>
    <dgm:pt modelId="{67BF34F8-68DE-4BD1-8A90-86EF6B3D75BB}" type="parTrans" cxnId="{36DE1D1F-45C1-4235-B735-E11EA8DC3A09}">
      <dgm:prSet/>
      <dgm:spPr/>
      <dgm:t>
        <a:bodyPr/>
        <a:lstStyle/>
        <a:p>
          <a:endParaRPr lang="hr-HR"/>
        </a:p>
      </dgm:t>
    </dgm:pt>
    <dgm:pt modelId="{E8EFAC6C-842E-4387-84A7-8C4D9EB2732E}" type="sibTrans" cxnId="{36DE1D1F-45C1-4235-B735-E11EA8DC3A09}">
      <dgm:prSet/>
      <dgm:spPr/>
      <dgm:t>
        <a:bodyPr/>
        <a:lstStyle/>
        <a:p>
          <a:endParaRPr lang="hr-HR"/>
        </a:p>
      </dgm:t>
    </dgm:pt>
    <dgm:pt modelId="{D0110C21-B762-4A27-98F8-8A3CC6F98758}" type="pres">
      <dgm:prSet presAssocID="{6FA25AF2-E883-4AF2-BE42-406AFE3CE5EE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0A327E26-9AC3-4389-88FE-2E065AFD094C}" type="pres">
      <dgm:prSet presAssocID="{7353F7DC-C847-432D-92FA-6E383782CD10}" presName="parentText" presStyleLbl="node1" presStyleIdx="0" presStyleCnt="1" custScaleY="102618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36DE1D1F-45C1-4235-B735-E11EA8DC3A09}" srcId="{6FA25AF2-E883-4AF2-BE42-406AFE3CE5EE}" destId="{7353F7DC-C847-432D-92FA-6E383782CD10}" srcOrd="0" destOrd="0" parTransId="{67BF34F8-68DE-4BD1-8A90-86EF6B3D75BB}" sibTransId="{E8EFAC6C-842E-4387-84A7-8C4D9EB2732E}"/>
    <dgm:cxn modelId="{66B7956A-484E-48B9-8C22-BA45E11035E0}" type="presOf" srcId="{6FA25AF2-E883-4AF2-BE42-406AFE3CE5EE}" destId="{D0110C21-B762-4A27-98F8-8A3CC6F98758}" srcOrd="0" destOrd="0" presId="urn:microsoft.com/office/officeart/2005/8/layout/vList2"/>
    <dgm:cxn modelId="{DAC594BA-4445-4738-857D-C792CB88ECE9}" type="presOf" srcId="{7353F7DC-C847-432D-92FA-6E383782CD10}" destId="{0A327E26-9AC3-4389-88FE-2E065AFD094C}" srcOrd="0" destOrd="0" presId="urn:microsoft.com/office/officeart/2005/8/layout/vList2"/>
    <dgm:cxn modelId="{18BFF3A9-8676-41BF-A2BD-0E4D9D4C1079}" type="presParOf" srcId="{D0110C21-B762-4A27-98F8-8A3CC6F98758}" destId="{0A327E26-9AC3-4389-88FE-2E065AFD094C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BAD8923B-59E7-4211-8B15-EF15C837AAF1}" type="doc">
      <dgm:prSet loTypeId="urn:microsoft.com/office/officeart/2005/8/layout/hList6" loCatId="list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hr-HR"/>
        </a:p>
      </dgm:t>
    </dgm:pt>
    <dgm:pt modelId="{A73D1B56-36BA-460A-98F2-C0E647036F3F}">
      <dgm:prSet custT="1"/>
      <dgm:spPr/>
      <dgm:t>
        <a:bodyPr/>
        <a:lstStyle/>
        <a:p>
          <a:pPr algn="l" rtl="0"/>
          <a:endParaRPr lang="hr-HR" sz="2200" dirty="0" smtClean="0">
            <a:latin typeface="+mj-lt"/>
          </a:endParaRPr>
        </a:p>
        <a:p>
          <a:pPr algn="l" rtl="0"/>
          <a:r>
            <a:rPr lang="hr-HR" sz="2200" dirty="0" smtClean="0">
              <a:latin typeface="+mj-lt"/>
            </a:rPr>
            <a:t>- </a:t>
          </a:r>
          <a:r>
            <a:rPr lang="hr-HR" sz="2200" dirty="0" smtClean="0">
              <a:latin typeface="+mn-lt"/>
            </a:rPr>
            <a:t>projektor + platno</a:t>
          </a:r>
        </a:p>
        <a:p>
          <a:pPr algn="l" rtl="0"/>
          <a:r>
            <a:rPr lang="hr-HR" sz="2200" dirty="0" smtClean="0">
              <a:latin typeface="+mn-lt"/>
            </a:rPr>
            <a:t>- mini vrt (drveće u  </a:t>
          </a:r>
        </a:p>
        <a:p>
          <a:pPr algn="l" rtl="0"/>
          <a:r>
            <a:rPr lang="hr-HR" sz="2200" dirty="0" smtClean="0">
              <a:latin typeface="+mn-lt"/>
            </a:rPr>
            <a:t>   teglama)</a:t>
          </a:r>
        </a:p>
        <a:p>
          <a:pPr algn="l" rtl="0"/>
          <a:r>
            <a:rPr lang="hr-HR" sz="2200" dirty="0" smtClean="0">
              <a:latin typeface="+mn-lt"/>
            </a:rPr>
            <a:t>-ploča za pisanje </a:t>
          </a:r>
        </a:p>
        <a:p>
          <a:pPr algn="l" rtl="0"/>
          <a:r>
            <a:rPr lang="hr-HR" sz="2200" dirty="0" smtClean="0">
              <a:latin typeface="+mn-lt"/>
            </a:rPr>
            <a:t>  (zidna)</a:t>
          </a:r>
        </a:p>
        <a:p>
          <a:pPr algn="ctr" rtl="0"/>
          <a:endParaRPr lang="hr-HR" sz="2200" dirty="0">
            <a:latin typeface="+mj-lt"/>
          </a:endParaRPr>
        </a:p>
      </dgm:t>
    </dgm:pt>
    <dgm:pt modelId="{2E03C419-0D8F-46C4-B06D-9F776208953D}" type="parTrans" cxnId="{37B0B682-3AFC-4E1D-9BA5-1ADF296D93FB}">
      <dgm:prSet/>
      <dgm:spPr/>
      <dgm:t>
        <a:bodyPr/>
        <a:lstStyle/>
        <a:p>
          <a:endParaRPr lang="hr-HR"/>
        </a:p>
      </dgm:t>
    </dgm:pt>
    <dgm:pt modelId="{08420974-0F0E-4FCD-9BBE-326E313F510A}" type="sibTrans" cxnId="{37B0B682-3AFC-4E1D-9BA5-1ADF296D93FB}">
      <dgm:prSet/>
      <dgm:spPr/>
      <dgm:t>
        <a:bodyPr/>
        <a:lstStyle/>
        <a:p>
          <a:endParaRPr lang="hr-HR"/>
        </a:p>
      </dgm:t>
    </dgm:pt>
    <dgm:pt modelId="{1CA34A59-D276-449C-86EA-887D0473A1DB}">
      <dgm:prSet custT="1"/>
      <dgm:spPr/>
      <dgm:t>
        <a:bodyPr/>
        <a:lstStyle/>
        <a:p>
          <a:pPr algn="l" rtl="0"/>
          <a:r>
            <a:rPr lang="hr-HR" sz="2200" dirty="0" smtClean="0">
              <a:latin typeface="Calibri (Body)"/>
            </a:rPr>
            <a:t>- </a:t>
          </a:r>
          <a:r>
            <a:rPr lang="hr-HR" sz="2200" dirty="0" smtClean="0">
              <a:latin typeface="+mj-lt"/>
            </a:rPr>
            <a:t>sat</a:t>
          </a:r>
        </a:p>
        <a:p>
          <a:pPr algn="l" rtl="0"/>
          <a:r>
            <a:rPr lang="hr-HR" sz="2200" dirty="0" smtClean="0">
              <a:latin typeface="+mj-lt"/>
            </a:rPr>
            <a:t>- stolci + stol  </a:t>
          </a:r>
        </a:p>
        <a:p>
          <a:pPr algn="l" rtl="0"/>
          <a:r>
            <a:rPr lang="hr-HR" sz="2200" dirty="0" smtClean="0">
              <a:latin typeface="+mj-lt"/>
            </a:rPr>
            <a:t>   (metalni)</a:t>
          </a:r>
        </a:p>
        <a:p>
          <a:pPr algn="l" rtl="0"/>
          <a:r>
            <a:rPr lang="hr-HR" sz="2200" dirty="0" smtClean="0">
              <a:latin typeface="+mj-lt"/>
            </a:rPr>
            <a:t>- stolni nogomet</a:t>
          </a:r>
          <a:endParaRPr lang="hr-HR" sz="2200" dirty="0">
            <a:latin typeface="+mj-lt"/>
          </a:endParaRPr>
        </a:p>
      </dgm:t>
    </dgm:pt>
    <dgm:pt modelId="{3D99A414-F63D-468C-95F8-C530F8EFA19B}" type="parTrans" cxnId="{E1EA3103-050A-43DB-A71C-6B0E7F865438}">
      <dgm:prSet/>
      <dgm:spPr/>
      <dgm:t>
        <a:bodyPr/>
        <a:lstStyle/>
        <a:p>
          <a:endParaRPr lang="hr-HR"/>
        </a:p>
      </dgm:t>
    </dgm:pt>
    <dgm:pt modelId="{CB10B1D5-E3A9-43D9-814E-DBA779295554}" type="sibTrans" cxnId="{E1EA3103-050A-43DB-A71C-6B0E7F865438}">
      <dgm:prSet/>
      <dgm:spPr/>
      <dgm:t>
        <a:bodyPr/>
        <a:lstStyle/>
        <a:p>
          <a:endParaRPr lang="hr-HR"/>
        </a:p>
      </dgm:t>
    </dgm:pt>
    <dgm:pt modelId="{2976DBA6-8812-4487-A6DE-9B074D69144B}">
      <dgm:prSet custT="1"/>
      <dgm:spPr/>
      <dgm:t>
        <a:bodyPr/>
        <a:lstStyle/>
        <a:p>
          <a:pPr algn="l" rtl="0"/>
          <a:endParaRPr lang="hr-HR" sz="2200" u="sng" dirty="0" smtClean="0">
            <a:latin typeface="+mj-lt"/>
          </a:endParaRPr>
        </a:p>
        <a:p>
          <a:pPr algn="l" rtl="0"/>
          <a:r>
            <a:rPr lang="hr-HR" sz="2200" dirty="0" smtClean="0">
              <a:latin typeface="+mj-lt"/>
            </a:rPr>
            <a:t>- dva velika TV (65      </a:t>
          </a:r>
        </a:p>
        <a:p>
          <a:pPr algn="l" rtl="0"/>
          <a:r>
            <a:rPr lang="hr-HR" sz="2200" dirty="0" smtClean="0">
              <a:latin typeface="+mj-lt"/>
            </a:rPr>
            <a:t>   </a:t>
          </a:r>
          <a:r>
            <a:rPr lang="hr-HR" sz="2200" dirty="0" err="1" smtClean="0">
              <a:latin typeface="+mj-lt"/>
            </a:rPr>
            <a:t>inch</a:t>
          </a:r>
          <a:r>
            <a:rPr lang="hr-HR" sz="2200" dirty="0" smtClean="0">
              <a:latin typeface="+mj-lt"/>
            </a:rPr>
            <a:t>)</a:t>
          </a:r>
        </a:p>
        <a:p>
          <a:pPr algn="l" rtl="0"/>
          <a:r>
            <a:rPr lang="hr-HR" sz="2200" dirty="0" smtClean="0">
              <a:latin typeface="+mj-lt"/>
            </a:rPr>
            <a:t>- fotelja ili jednosjed</a:t>
          </a:r>
        </a:p>
        <a:p>
          <a:pPr algn="l" rtl="0"/>
          <a:r>
            <a:rPr lang="hr-HR" sz="2200" dirty="0" smtClean="0">
              <a:latin typeface="Calibri (Body)"/>
            </a:rPr>
            <a:t> </a:t>
          </a:r>
          <a:endParaRPr lang="hr-HR" sz="2200" dirty="0">
            <a:latin typeface="Calibri (Body)"/>
          </a:endParaRPr>
        </a:p>
      </dgm:t>
    </dgm:pt>
    <dgm:pt modelId="{79C985D2-8868-4B24-8F43-57254CB78EA4}" type="parTrans" cxnId="{1028BA72-6E55-49BE-8FD7-1A96175D5E33}">
      <dgm:prSet/>
      <dgm:spPr/>
      <dgm:t>
        <a:bodyPr/>
        <a:lstStyle/>
        <a:p>
          <a:endParaRPr lang="hr-HR"/>
        </a:p>
      </dgm:t>
    </dgm:pt>
    <dgm:pt modelId="{1D0F6A55-3899-493E-89E8-1730ACC8ACAA}" type="sibTrans" cxnId="{1028BA72-6E55-49BE-8FD7-1A96175D5E33}">
      <dgm:prSet/>
      <dgm:spPr/>
      <dgm:t>
        <a:bodyPr/>
        <a:lstStyle/>
        <a:p>
          <a:endParaRPr lang="hr-HR"/>
        </a:p>
      </dgm:t>
    </dgm:pt>
    <dgm:pt modelId="{16D20BC8-CF0A-4989-86EB-E3BBF6F326AF}" type="pres">
      <dgm:prSet presAssocID="{BAD8923B-59E7-4211-8B15-EF15C837AAF1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96C98321-6001-44CA-A2D4-A255074DF346}" type="pres">
      <dgm:prSet presAssocID="{A73D1B56-36BA-460A-98F2-C0E647036F3F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2968EF3-BCF9-4659-9238-F1DD5748DC64}" type="pres">
      <dgm:prSet presAssocID="{08420974-0F0E-4FCD-9BBE-326E313F510A}" presName="sibTrans" presStyleCnt="0"/>
      <dgm:spPr/>
    </dgm:pt>
    <dgm:pt modelId="{1D521268-9489-4ECC-8F70-94ED35C36BA4}" type="pres">
      <dgm:prSet presAssocID="{1CA34A59-D276-449C-86EA-887D0473A1DB}" presName="node" presStyleLbl="node1" presStyleIdx="1" presStyleCnt="3" custLinFactNeighborY="-23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EE36F26-9AF7-472A-89AD-915F450AC2F1}" type="pres">
      <dgm:prSet presAssocID="{CB10B1D5-E3A9-43D9-814E-DBA779295554}" presName="sibTrans" presStyleCnt="0"/>
      <dgm:spPr/>
    </dgm:pt>
    <dgm:pt modelId="{8AF63BE4-619D-4DF3-AE47-DB4AFB891364}" type="pres">
      <dgm:prSet presAssocID="{2976DBA6-8812-4487-A6DE-9B074D69144B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45C88AE3-FA9A-49A7-99CA-6E01BF4CA7E2}" type="presOf" srcId="{BAD8923B-59E7-4211-8B15-EF15C837AAF1}" destId="{16D20BC8-CF0A-4989-86EB-E3BBF6F326AF}" srcOrd="0" destOrd="0" presId="urn:microsoft.com/office/officeart/2005/8/layout/hList6"/>
    <dgm:cxn modelId="{1028BA72-6E55-49BE-8FD7-1A96175D5E33}" srcId="{BAD8923B-59E7-4211-8B15-EF15C837AAF1}" destId="{2976DBA6-8812-4487-A6DE-9B074D69144B}" srcOrd="2" destOrd="0" parTransId="{79C985D2-8868-4B24-8F43-57254CB78EA4}" sibTransId="{1D0F6A55-3899-493E-89E8-1730ACC8ACAA}"/>
    <dgm:cxn modelId="{0054506D-04EC-4DEF-A1D4-171F5AC8709F}" type="presOf" srcId="{1CA34A59-D276-449C-86EA-887D0473A1DB}" destId="{1D521268-9489-4ECC-8F70-94ED35C36BA4}" srcOrd="0" destOrd="0" presId="urn:microsoft.com/office/officeart/2005/8/layout/hList6"/>
    <dgm:cxn modelId="{41030E0E-8468-4EA1-9EF6-F44F76F60AF0}" type="presOf" srcId="{2976DBA6-8812-4487-A6DE-9B074D69144B}" destId="{8AF63BE4-619D-4DF3-AE47-DB4AFB891364}" srcOrd="0" destOrd="0" presId="urn:microsoft.com/office/officeart/2005/8/layout/hList6"/>
    <dgm:cxn modelId="{E1EA3103-050A-43DB-A71C-6B0E7F865438}" srcId="{BAD8923B-59E7-4211-8B15-EF15C837AAF1}" destId="{1CA34A59-D276-449C-86EA-887D0473A1DB}" srcOrd="1" destOrd="0" parTransId="{3D99A414-F63D-468C-95F8-C530F8EFA19B}" sibTransId="{CB10B1D5-E3A9-43D9-814E-DBA779295554}"/>
    <dgm:cxn modelId="{13365D01-AB19-4380-9BF9-23F7B29AE77D}" type="presOf" srcId="{A73D1B56-36BA-460A-98F2-C0E647036F3F}" destId="{96C98321-6001-44CA-A2D4-A255074DF346}" srcOrd="0" destOrd="0" presId="urn:microsoft.com/office/officeart/2005/8/layout/hList6"/>
    <dgm:cxn modelId="{37B0B682-3AFC-4E1D-9BA5-1ADF296D93FB}" srcId="{BAD8923B-59E7-4211-8B15-EF15C837AAF1}" destId="{A73D1B56-36BA-460A-98F2-C0E647036F3F}" srcOrd="0" destOrd="0" parTransId="{2E03C419-0D8F-46C4-B06D-9F776208953D}" sibTransId="{08420974-0F0E-4FCD-9BBE-326E313F510A}"/>
    <dgm:cxn modelId="{17EEF005-8FD7-433B-944D-A3BD5B7AB1CE}" type="presParOf" srcId="{16D20BC8-CF0A-4989-86EB-E3BBF6F326AF}" destId="{96C98321-6001-44CA-A2D4-A255074DF346}" srcOrd="0" destOrd="0" presId="urn:microsoft.com/office/officeart/2005/8/layout/hList6"/>
    <dgm:cxn modelId="{67CB88FE-4B98-4F56-8E44-499AA93414E2}" type="presParOf" srcId="{16D20BC8-CF0A-4989-86EB-E3BBF6F326AF}" destId="{22968EF3-BCF9-4659-9238-F1DD5748DC64}" srcOrd="1" destOrd="0" presId="urn:microsoft.com/office/officeart/2005/8/layout/hList6"/>
    <dgm:cxn modelId="{52DEA27C-700D-45D0-B5C1-30184377E46C}" type="presParOf" srcId="{16D20BC8-CF0A-4989-86EB-E3BBF6F326AF}" destId="{1D521268-9489-4ECC-8F70-94ED35C36BA4}" srcOrd="2" destOrd="0" presId="urn:microsoft.com/office/officeart/2005/8/layout/hList6"/>
    <dgm:cxn modelId="{53F7D992-BB5B-45EB-8F27-EC08625D2742}" type="presParOf" srcId="{16D20BC8-CF0A-4989-86EB-E3BBF6F326AF}" destId="{4EE36F26-9AF7-472A-89AD-915F450AC2F1}" srcOrd="3" destOrd="0" presId="urn:microsoft.com/office/officeart/2005/8/layout/hList6"/>
    <dgm:cxn modelId="{5F12478A-E408-4CD9-A100-3E90823A97E0}" type="presParOf" srcId="{16D20BC8-CF0A-4989-86EB-E3BBF6F326AF}" destId="{8AF63BE4-619D-4DF3-AE47-DB4AFB891364}" srcOrd="4" destOrd="0" presId="urn:microsoft.com/office/officeart/2005/8/layout/hList6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3FEAF3C0-E25C-415C-AB85-7FCD9F6CBF32}" type="doc">
      <dgm:prSet loTypeId="urn:microsoft.com/office/officeart/2005/8/layout/vList2" loCatId="list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hr-HR"/>
        </a:p>
      </dgm:t>
    </dgm:pt>
    <dgm:pt modelId="{BECA1CB6-68E7-4BA2-940E-8E72ADB85453}">
      <dgm:prSet custT="1"/>
      <dgm:spPr/>
      <dgm:t>
        <a:bodyPr/>
        <a:lstStyle/>
        <a:p>
          <a:pPr rtl="0"/>
          <a:r>
            <a:rPr lang="hr-HR" sz="2600" dirty="0" smtClean="0"/>
            <a:t> „Simptomi </a:t>
          </a:r>
          <a:r>
            <a:rPr lang="hr-HR" sz="2600" dirty="0" err="1" smtClean="0"/>
            <a:t>anaklitičke</a:t>
          </a:r>
          <a:r>
            <a:rPr lang="hr-HR" sz="2600" dirty="0" smtClean="0"/>
            <a:t> depresije, djeca su: pasivna, nezainteresirana, imaju napadaje plakanja, poremećaj ritma budnost-spavanje, poremećaj jedenja, sklonost infekcijama.”</a:t>
          </a:r>
          <a:endParaRPr lang="hr-HR" sz="2600" dirty="0"/>
        </a:p>
      </dgm:t>
    </dgm:pt>
    <dgm:pt modelId="{B0A93DA5-D775-4362-B13A-593A36F4ED78}" type="parTrans" cxnId="{3E172703-2954-491C-A832-666677436C13}">
      <dgm:prSet/>
      <dgm:spPr/>
      <dgm:t>
        <a:bodyPr/>
        <a:lstStyle/>
        <a:p>
          <a:endParaRPr lang="hr-HR"/>
        </a:p>
      </dgm:t>
    </dgm:pt>
    <dgm:pt modelId="{DFA67C6B-FEFC-4A82-8F9A-9AEBDDE2FA71}" type="sibTrans" cxnId="{3E172703-2954-491C-A832-666677436C13}">
      <dgm:prSet/>
      <dgm:spPr/>
      <dgm:t>
        <a:bodyPr/>
        <a:lstStyle/>
        <a:p>
          <a:endParaRPr lang="hr-HR"/>
        </a:p>
      </dgm:t>
    </dgm:pt>
    <dgm:pt modelId="{C431C57F-CA27-4F22-A19F-B815D903602F}" type="pres">
      <dgm:prSet presAssocID="{3FEAF3C0-E25C-415C-AB85-7FCD9F6CBF32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6092963B-80E9-4E90-9048-FEE808193982}" type="pres">
      <dgm:prSet presAssocID="{BECA1CB6-68E7-4BA2-940E-8E72ADB85453}" presName="parentText" presStyleLbl="node1" presStyleIdx="0" presStyleCnt="1" custScaleY="1394910">
        <dgm:presLayoutVars>
          <dgm:chMax val="0"/>
          <dgm:bulletEnabled val="1"/>
        </dgm:presLayoutVars>
      </dgm:prSet>
      <dgm:spPr/>
      <dgm:t>
        <a:bodyPr/>
        <a:lstStyle/>
        <a:p>
          <a:endParaRPr lang="hr-HR"/>
        </a:p>
      </dgm:t>
    </dgm:pt>
  </dgm:ptLst>
  <dgm:cxnLst>
    <dgm:cxn modelId="{88B8BCAC-26B9-4463-B257-411ADE6F5D29}" type="presOf" srcId="{3FEAF3C0-E25C-415C-AB85-7FCD9F6CBF32}" destId="{C431C57F-CA27-4F22-A19F-B815D903602F}" srcOrd="0" destOrd="0" presId="urn:microsoft.com/office/officeart/2005/8/layout/vList2"/>
    <dgm:cxn modelId="{3E172703-2954-491C-A832-666677436C13}" srcId="{3FEAF3C0-E25C-415C-AB85-7FCD9F6CBF32}" destId="{BECA1CB6-68E7-4BA2-940E-8E72ADB85453}" srcOrd="0" destOrd="0" parTransId="{B0A93DA5-D775-4362-B13A-593A36F4ED78}" sibTransId="{DFA67C6B-FEFC-4A82-8F9A-9AEBDDE2FA71}"/>
    <dgm:cxn modelId="{25015E88-4149-40C6-858F-9B1B0CB28516}" type="presOf" srcId="{BECA1CB6-68E7-4BA2-940E-8E72ADB85453}" destId="{6092963B-80E9-4E90-9048-FEE808193982}" srcOrd="0" destOrd="0" presId="urn:microsoft.com/office/officeart/2005/8/layout/vList2"/>
    <dgm:cxn modelId="{7DE3E7C5-0FA2-41F1-8FE0-C164887672C3}" type="presParOf" srcId="{C431C57F-CA27-4F22-A19F-B815D903602F}" destId="{6092963B-80E9-4E90-9048-FEE808193982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06DA7B07-38F4-4D94-839E-1803C42FAF87}" type="doc">
      <dgm:prSet loTypeId="urn:microsoft.com/office/officeart/2005/8/layout/vList2" loCatId="list" qsTypeId="urn:microsoft.com/office/officeart/2005/8/quickstyle/simple5" qsCatId="simple" csTypeId="urn:microsoft.com/office/officeart/2005/8/colors/accent1_2" csCatId="accent1" phldr="1"/>
      <dgm:spPr/>
      <dgm:t>
        <a:bodyPr/>
        <a:lstStyle/>
        <a:p>
          <a:endParaRPr lang="hr-HR"/>
        </a:p>
      </dgm:t>
    </dgm:pt>
    <dgm:pt modelId="{60E0E0DE-CA35-4DB1-B6D2-AC52BBE58815}">
      <dgm:prSet/>
      <dgm:spPr/>
      <dgm:t>
        <a:bodyPr/>
        <a:lstStyle/>
        <a:p>
          <a:pPr rtl="0"/>
          <a:r>
            <a:rPr lang="hr-HR" u="sng" dirty="0" smtClean="0"/>
            <a:t>Temeljni simptomi </a:t>
          </a:r>
          <a:r>
            <a:rPr lang="hr-HR" dirty="0" smtClean="0"/>
            <a:t>kod djece i adolescenata: „poremećaj raspoloženja i aktivnosti, </a:t>
          </a:r>
          <a:r>
            <a:rPr lang="hr-HR" dirty="0" err="1" smtClean="0"/>
            <a:t>psihomotorike</a:t>
          </a:r>
          <a:r>
            <a:rPr lang="hr-HR" dirty="0" smtClean="0"/>
            <a:t> i nagona, poremećaji forme i sadržaja mišljenja.”</a:t>
          </a:r>
          <a:endParaRPr lang="hr-HR" dirty="0"/>
        </a:p>
      </dgm:t>
    </dgm:pt>
    <dgm:pt modelId="{CFF2833C-9B8D-44B9-A3C3-DCE9A5CED760}" type="parTrans" cxnId="{EC208F1E-01F5-40DD-84C5-ACEDAFC9BDC0}">
      <dgm:prSet/>
      <dgm:spPr/>
      <dgm:t>
        <a:bodyPr/>
        <a:lstStyle/>
        <a:p>
          <a:endParaRPr lang="hr-HR"/>
        </a:p>
      </dgm:t>
    </dgm:pt>
    <dgm:pt modelId="{3D5972D8-8660-45D8-9F35-F72B03C88317}" type="sibTrans" cxnId="{EC208F1E-01F5-40DD-84C5-ACEDAFC9BDC0}">
      <dgm:prSet/>
      <dgm:spPr/>
      <dgm:t>
        <a:bodyPr/>
        <a:lstStyle/>
        <a:p>
          <a:endParaRPr lang="hr-HR"/>
        </a:p>
      </dgm:t>
    </dgm:pt>
    <dgm:pt modelId="{4EEE2843-F403-4A38-B6FD-7023D0ACA173}" type="pres">
      <dgm:prSet presAssocID="{06DA7B07-38F4-4D94-839E-1803C42FAF87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0C3EFEAF-8106-4FB6-8F66-B3CC0F4E2ADC}" type="pres">
      <dgm:prSet presAssocID="{60E0E0DE-CA35-4DB1-B6D2-AC52BBE58815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D737F927-B11D-4721-A4BA-1CE9A28C321C}" type="presOf" srcId="{06DA7B07-38F4-4D94-839E-1803C42FAF87}" destId="{4EEE2843-F403-4A38-B6FD-7023D0ACA173}" srcOrd="0" destOrd="0" presId="urn:microsoft.com/office/officeart/2005/8/layout/vList2"/>
    <dgm:cxn modelId="{0A2555FB-5FB4-4813-B622-CDC76A660246}" type="presOf" srcId="{60E0E0DE-CA35-4DB1-B6D2-AC52BBE58815}" destId="{0C3EFEAF-8106-4FB6-8F66-B3CC0F4E2ADC}" srcOrd="0" destOrd="0" presId="urn:microsoft.com/office/officeart/2005/8/layout/vList2"/>
    <dgm:cxn modelId="{EC208F1E-01F5-40DD-84C5-ACEDAFC9BDC0}" srcId="{06DA7B07-38F4-4D94-839E-1803C42FAF87}" destId="{60E0E0DE-CA35-4DB1-B6D2-AC52BBE58815}" srcOrd="0" destOrd="0" parTransId="{CFF2833C-9B8D-44B9-A3C3-DCE9A5CED760}" sibTransId="{3D5972D8-8660-45D8-9F35-F72B03C88317}"/>
    <dgm:cxn modelId="{ADD1292E-7B9B-4ED3-9013-86280F09FDE8}" type="presParOf" srcId="{4EEE2843-F403-4A38-B6FD-7023D0ACA173}" destId="{0C3EFEAF-8106-4FB6-8F66-B3CC0F4E2ADC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C3EFEAF-8106-4FB6-8F66-B3CC0F4E2ADC}">
      <dsp:nvSpPr>
        <dsp:cNvPr id="0" name=""/>
        <dsp:cNvSpPr/>
      </dsp:nvSpPr>
      <dsp:spPr>
        <a:xfrm>
          <a:off x="0" y="648067"/>
          <a:ext cx="8784976" cy="1713251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lvl="0" algn="ctr" defTabSz="1778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4000" kern="1200" dirty="0" smtClean="0"/>
            <a:t>Pomoć „Zavodu za dječju i adolescentnu psihijatriju i psihoterapiju”, KBC Rebro  </a:t>
          </a:r>
          <a:endParaRPr lang="hr-HR" sz="4000" kern="1200" dirty="0"/>
        </a:p>
      </dsp:txBody>
      <dsp:txXfrm>
        <a:off x="83634" y="731701"/>
        <a:ext cx="8617708" cy="1545983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CFDB1A4-1EEF-4957-9033-3B105E971498}">
      <dsp:nvSpPr>
        <dsp:cNvPr id="0" name=""/>
        <dsp:cNvSpPr/>
      </dsp:nvSpPr>
      <dsp:spPr>
        <a:xfrm>
          <a:off x="0" y="576050"/>
          <a:ext cx="8579296" cy="5328567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l" defTabSz="1422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3200" u="sng" kern="1200" dirty="0" smtClean="0"/>
            <a:t>Ostali simptomi </a:t>
          </a:r>
          <a:r>
            <a:rPr lang="hr-HR" sz="3200" kern="1200" dirty="0" smtClean="0"/>
            <a:t>kod predškolskog djeteta: „labilno raspoloženje, iritabilnost, ne može se veseliti, ima tužan izraz lica, smanjenu mimiku i geste, manjak interesa u aktivnostima. Inhibicija u igri, manjak verbalizacije i fantazijske aktivnosti, igre i kreativnosti. Dijete ima difuzne strahove, poremećaj socijalne interakcije, </a:t>
          </a:r>
          <a:r>
            <a:rPr lang="hr-HR" sz="3200" kern="1200" dirty="0" err="1" smtClean="0"/>
            <a:t>enurezu</a:t>
          </a:r>
          <a:r>
            <a:rPr lang="hr-HR" sz="3200" kern="1200" dirty="0" smtClean="0"/>
            <a:t> i </a:t>
          </a:r>
          <a:r>
            <a:rPr lang="hr-HR" sz="3200" kern="1200" dirty="0" err="1" smtClean="0"/>
            <a:t>enkoprezu</a:t>
          </a:r>
          <a:r>
            <a:rPr lang="hr-HR" sz="3200" kern="1200" dirty="0" smtClean="0"/>
            <a:t>…”</a:t>
          </a:r>
          <a:endParaRPr lang="hr-HR" sz="3200" kern="1200" dirty="0"/>
        </a:p>
      </dsp:txBody>
      <dsp:txXfrm>
        <a:off x="260119" y="836169"/>
        <a:ext cx="8059058" cy="4808329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C3EFEAF-8106-4FB6-8F66-B3CC0F4E2ADC}">
      <dsp:nvSpPr>
        <dsp:cNvPr id="0" name=""/>
        <dsp:cNvSpPr/>
      </dsp:nvSpPr>
      <dsp:spPr>
        <a:xfrm>
          <a:off x="0" y="279304"/>
          <a:ext cx="8229600" cy="491400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60020" tIns="160020" rIns="160020" bIns="160020" numCol="1" spcCol="1270" anchor="ctr" anchorCtr="0">
          <a:noAutofit/>
        </a:bodyPr>
        <a:lstStyle/>
        <a:p>
          <a:pPr lvl="0" algn="l" defTabSz="18669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4200" u="sng" kern="1200" dirty="0" smtClean="0"/>
            <a:t>Ostali simptomi </a:t>
          </a:r>
          <a:r>
            <a:rPr lang="hr-HR" sz="4200" kern="1200" dirty="0" smtClean="0"/>
            <a:t>kod djece u dobi od 7 – 12 godina: „depresivno raspoloženje, iritabilnost, osjećaj dosade, apatija, manjak spontane motorike, verbaliziranje tužnog raspoloženja, loše samopoštovanje…”</a:t>
          </a:r>
          <a:endParaRPr lang="hr-HR" sz="4200" kern="1200" dirty="0"/>
        </a:p>
      </dsp:txBody>
      <dsp:txXfrm>
        <a:off x="239882" y="519186"/>
        <a:ext cx="7749836" cy="4434236"/>
      </dsp:txXfrm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C3EFEAF-8106-4FB6-8F66-B3CC0F4E2ADC}">
      <dsp:nvSpPr>
        <dsp:cNvPr id="0" name=""/>
        <dsp:cNvSpPr/>
      </dsp:nvSpPr>
      <dsp:spPr>
        <a:xfrm>
          <a:off x="0" y="40624"/>
          <a:ext cx="8229600" cy="539136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l" defTabSz="1600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3600" u="sng" kern="1200" dirty="0" smtClean="0"/>
            <a:t>Ostali simptomi </a:t>
          </a:r>
          <a:r>
            <a:rPr lang="hr-HR" sz="3600" kern="1200" dirty="0" smtClean="0"/>
            <a:t>kod adolescenata: „depresivno raspoloženje, poremećaji raspoloženja, manjak energije, </a:t>
          </a:r>
          <a:r>
            <a:rPr lang="hr-HR" sz="3600" kern="1200" dirty="0" err="1" smtClean="0"/>
            <a:t>anhedoničnost</a:t>
          </a:r>
          <a:r>
            <a:rPr lang="hr-HR" sz="3600" kern="1200" dirty="0" smtClean="0"/>
            <a:t>, nemogućnost uživanja u uobičajenim situacijama, usporenost </a:t>
          </a:r>
          <a:r>
            <a:rPr lang="hr-HR" sz="3600" kern="1200" dirty="0" err="1" smtClean="0"/>
            <a:t>psihomotorike</a:t>
          </a:r>
          <a:r>
            <a:rPr lang="hr-HR" sz="3600" kern="1200" dirty="0" smtClean="0"/>
            <a:t>, depresivne nihilističke ideje, osjećaji krivnje, socijalno povlačenje, rizično ponašanje, samoozljeđivanje…”</a:t>
          </a:r>
          <a:endParaRPr lang="hr-HR" sz="3600" kern="1200" dirty="0"/>
        </a:p>
      </dsp:txBody>
      <dsp:txXfrm>
        <a:off x="263185" y="303809"/>
        <a:ext cx="7703230" cy="4864990"/>
      </dsp:txXfrm>
    </dsp:sp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092963B-80E9-4E90-9048-FEE808193982}">
      <dsp:nvSpPr>
        <dsp:cNvPr id="0" name=""/>
        <dsp:cNvSpPr/>
      </dsp:nvSpPr>
      <dsp:spPr>
        <a:xfrm>
          <a:off x="0" y="0"/>
          <a:ext cx="4834880" cy="5102718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lvl="0" algn="l" defTabSz="1333500" rtl="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hr-HR" sz="3000" kern="1200" dirty="0" smtClean="0"/>
            <a:t> Glavni predavač, gosp. Aleksandar Stanković + panel rasprava u kojoj će sudjelovati psihijatrica za mlade, dr. Danica </a:t>
          </a:r>
          <a:r>
            <a:rPr lang="hr-HR" sz="3000" kern="1200" dirty="0" err="1" smtClean="0"/>
            <a:t>Romac</a:t>
          </a:r>
          <a:r>
            <a:rPr lang="hr-HR" sz="3000" kern="1200" dirty="0" smtClean="0"/>
            <a:t> i otac maloljetnika koji će svjedočiti o svom tragičnom iskustvu.</a:t>
          </a:r>
        </a:p>
      </dsp:txBody>
      <dsp:txXfrm>
        <a:off x="236019" y="236019"/>
        <a:ext cx="4362842" cy="4630680"/>
      </dsp:txXfrm>
    </dsp:sp>
  </dsp:spTree>
</dsp:drawing>
</file>

<file path=ppt/diagrams/drawing1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092963B-80E9-4E90-9048-FEE808193982}">
      <dsp:nvSpPr>
        <dsp:cNvPr id="0" name=""/>
        <dsp:cNvSpPr/>
      </dsp:nvSpPr>
      <dsp:spPr>
        <a:xfrm>
          <a:off x="0" y="2209"/>
          <a:ext cx="7787208" cy="4521543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lvl="0" algn="l" defTabSz="1333500" rtl="0">
            <a:lnSpc>
              <a:spcPct val="150000"/>
            </a:lnSpc>
            <a:spcBef>
              <a:spcPct val="0"/>
            </a:spcBef>
            <a:spcAft>
              <a:spcPts val="0"/>
            </a:spcAft>
          </a:pPr>
          <a:r>
            <a:rPr lang="hr-HR" sz="3000" kern="1200" dirty="0" smtClean="0"/>
            <a:t>Mjesto:  </a:t>
          </a:r>
          <a:r>
            <a:rPr lang="hr-HR" sz="3000" kern="1200" dirty="0" err="1" smtClean="0"/>
            <a:t>CineStar</a:t>
          </a:r>
          <a:r>
            <a:rPr lang="hr-HR" sz="3000" kern="1200" dirty="0" smtClean="0"/>
            <a:t>, Kaptol centar, dvorana 1</a:t>
          </a:r>
        </a:p>
        <a:p>
          <a:pPr lvl="0" algn="l" defTabSz="1333500" rtl="0">
            <a:lnSpc>
              <a:spcPct val="150000"/>
            </a:lnSpc>
            <a:spcBef>
              <a:spcPct val="0"/>
            </a:spcBef>
            <a:spcAft>
              <a:spcPts val="0"/>
            </a:spcAft>
          </a:pPr>
          <a:r>
            <a:rPr lang="hr-HR" sz="3000" kern="1200" dirty="0" smtClean="0"/>
            <a:t>Vrijeme: četvrtak, 14. prosinca 2023. u 19 sati </a:t>
          </a:r>
        </a:p>
        <a:p>
          <a:pPr lvl="0" algn="l" defTabSz="1333500" rtl="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hr-HR" sz="3000" kern="1200" dirty="0" smtClean="0"/>
            <a:t>Trajanje: 60-80 minuta</a:t>
          </a:r>
        </a:p>
        <a:p>
          <a:pPr lvl="0" algn="l" defTabSz="1333500" rtl="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endParaRPr lang="hr-HR" sz="3000" kern="1200" dirty="0" smtClean="0"/>
        </a:p>
        <a:p>
          <a:pPr lvl="0" algn="l" defTabSz="1333500" rtl="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hr-HR" sz="3000" kern="1200" dirty="0" smtClean="0"/>
            <a:t>Besplatan parking je osiguran 3 sata za sve sudionike. Parkirnu kartu treba ovjeriti na blagajni kina i na aparatu u garaži. </a:t>
          </a:r>
          <a:endParaRPr lang="hr-HR" sz="2800" kern="1200" dirty="0"/>
        </a:p>
      </dsp:txBody>
      <dsp:txXfrm>
        <a:off x="220724" y="222933"/>
        <a:ext cx="7345760" cy="4080095"/>
      </dsp:txXfrm>
    </dsp:sp>
  </dsp:spTree>
</dsp:drawing>
</file>

<file path=ppt/diagrams/drawing1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092963B-80E9-4E90-9048-FEE808193982}">
      <dsp:nvSpPr>
        <dsp:cNvPr id="0" name=""/>
        <dsp:cNvSpPr/>
      </dsp:nvSpPr>
      <dsp:spPr>
        <a:xfrm>
          <a:off x="0" y="0"/>
          <a:ext cx="8239944" cy="1510692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90500" tIns="190500" rIns="190500" bIns="190500" numCol="1" spcCol="1270" anchor="ctr" anchorCtr="0">
          <a:noAutofit/>
        </a:bodyPr>
        <a:lstStyle/>
        <a:p>
          <a:pPr lvl="0" algn="ctr" defTabSz="2222500" rtl="0">
            <a:lnSpc>
              <a:spcPct val="150000"/>
            </a:lnSpc>
            <a:spcBef>
              <a:spcPct val="0"/>
            </a:spcBef>
            <a:spcAft>
              <a:spcPts val="0"/>
            </a:spcAft>
          </a:pPr>
          <a:r>
            <a:rPr lang="hr-HR" sz="5000" kern="1200" dirty="0" smtClean="0"/>
            <a:t>Kupnja ulaznica </a:t>
          </a:r>
          <a:r>
            <a:rPr lang="hr-HR" sz="5000" kern="1200" dirty="0" smtClean="0"/>
            <a:t>(cijena: 30 </a:t>
          </a:r>
          <a:r>
            <a:rPr lang="hr-HR" sz="5000" kern="1200" dirty="0" smtClean="0"/>
            <a:t>e)</a:t>
          </a:r>
          <a:endParaRPr lang="hr-HR" sz="5000" kern="1200" dirty="0"/>
        </a:p>
      </dsp:txBody>
      <dsp:txXfrm>
        <a:off x="73746" y="73746"/>
        <a:ext cx="8092452" cy="1363200"/>
      </dsp:txXfrm>
    </dsp:sp>
  </dsp:spTree>
</dsp:drawing>
</file>

<file path=ppt/diagrams/drawing1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092963B-80E9-4E90-9048-FEE808193982}">
      <dsp:nvSpPr>
        <dsp:cNvPr id="0" name=""/>
        <dsp:cNvSpPr/>
      </dsp:nvSpPr>
      <dsp:spPr>
        <a:xfrm>
          <a:off x="0" y="4570"/>
          <a:ext cx="8229600" cy="4675949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l" defTabSz="1244600" rtl="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hr-HR" sz="2800" kern="1200" dirty="0" smtClean="0"/>
            <a:t>Nakon predavanja u predvorju kina moći će se kupiti grafike (170e) i kolaži (320e) našeg poznatog slikara </a:t>
          </a:r>
          <a:r>
            <a:rPr lang="hr-HR" sz="2800" kern="1200" dirty="0" err="1" smtClean="0"/>
            <a:t>Baneta</a:t>
          </a:r>
          <a:r>
            <a:rPr lang="hr-HR" sz="2800" kern="1200" dirty="0" smtClean="0"/>
            <a:t>, Branka </a:t>
          </a:r>
          <a:r>
            <a:rPr lang="hr-HR" sz="2800" kern="1200" dirty="0" err="1" smtClean="0"/>
            <a:t>Milenkovića</a:t>
          </a:r>
          <a:r>
            <a:rPr lang="hr-HR" sz="2800" kern="1200" dirty="0" smtClean="0"/>
            <a:t>, te grafike Đ. </a:t>
          </a:r>
          <a:r>
            <a:rPr lang="hr-HR" sz="2800" kern="1200" dirty="0" err="1" smtClean="0"/>
            <a:t>Pulitike</a:t>
          </a:r>
          <a:r>
            <a:rPr lang="hr-HR" sz="2800" kern="1200" dirty="0" smtClean="0"/>
            <a:t> (250e) i V. Kuliša (220e). Mogućnost online plaćanja na licu mjesta.</a:t>
          </a:r>
        </a:p>
        <a:p>
          <a:pPr lvl="0" algn="l" defTabSz="1244600" rtl="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endParaRPr lang="hr-HR" sz="2800" kern="1200" dirty="0" smtClean="0"/>
        </a:p>
        <a:p>
          <a:pPr lvl="0" algn="l" defTabSz="1244600" rtl="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hr-HR" sz="2800" kern="1200" dirty="0" smtClean="0"/>
            <a:t>Moguće je donirati bilo koji iznos, putem barkoda sa sljedećeg slajda: </a:t>
          </a:r>
        </a:p>
        <a:p>
          <a:pPr lvl="0" algn="l" defTabSz="1244600" rtl="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hr-HR" sz="2800" kern="1200" dirty="0" smtClean="0"/>
            <a:t> </a:t>
          </a:r>
          <a:endParaRPr lang="hr-HR" sz="2800" kern="1200" dirty="0"/>
        </a:p>
      </dsp:txBody>
      <dsp:txXfrm>
        <a:off x="228261" y="232831"/>
        <a:ext cx="7773078" cy="4219427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C3EFEAF-8106-4FB6-8F66-B3CC0F4E2ADC}">
      <dsp:nvSpPr>
        <dsp:cNvPr id="0" name=""/>
        <dsp:cNvSpPr/>
      </dsp:nvSpPr>
      <dsp:spPr>
        <a:xfrm>
          <a:off x="0" y="314336"/>
          <a:ext cx="8229600" cy="4336946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lvl="0" algn="l" defTabSz="14668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3300" kern="1200" dirty="0" smtClean="0"/>
            <a:t>-Predsjednik </a:t>
          </a:r>
          <a:r>
            <a:rPr lang="hr-HR" sz="3300" kern="1200" dirty="0" err="1" smtClean="0"/>
            <a:t>Rotary</a:t>
          </a:r>
          <a:r>
            <a:rPr lang="hr-HR" sz="3300" kern="1200" dirty="0" smtClean="0"/>
            <a:t> Internationala, </a:t>
          </a:r>
          <a:r>
            <a:rPr lang="hr-HR" sz="3300" kern="1200" dirty="0" err="1" smtClean="0"/>
            <a:t>Gordon</a:t>
          </a:r>
          <a:r>
            <a:rPr lang="hr-HR" sz="3300" kern="1200" dirty="0" smtClean="0"/>
            <a:t> R. </a:t>
          </a:r>
          <a:r>
            <a:rPr lang="hr-HR" sz="3300" kern="1200" dirty="0" err="1" smtClean="0"/>
            <a:t>Mclnally</a:t>
          </a:r>
          <a:r>
            <a:rPr lang="hr-HR" sz="3300" kern="1200" dirty="0" smtClean="0"/>
            <a:t>: </a:t>
          </a:r>
          <a:r>
            <a:rPr lang="hr-HR" sz="3300" u="sng" kern="1200" dirty="0" smtClean="0"/>
            <a:t>mentalno zdravlje</a:t>
          </a:r>
        </a:p>
        <a:p>
          <a:pPr lvl="0" algn="l" defTabSz="14668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3300" kern="1200" dirty="0" smtClean="0"/>
            <a:t>-</a:t>
          </a:r>
          <a:r>
            <a:rPr lang="hr-HR" sz="3300" u="sng" kern="1200" dirty="0" smtClean="0"/>
            <a:t>Nacionalna kampanja</a:t>
          </a:r>
          <a:r>
            <a:rPr lang="hr-HR" sz="3300" kern="1200" dirty="0" smtClean="0"/>
            <a:t> „</a:t>
          </a:r>
          <a:r>
            <a:rPr lang="hr-HR" sz="3300" kern="1200" dirty="0" err="1" smtClean="0"/>
            <a:t>Depra</a:t>
          </a:r>
          <a:r>
            <a:rPr lang="hr-HR" sz="3300" kern="1200" dirty="0" smtClean="0"/>
            <a:t>” (organiziraju Telegram i udruga pacijenata za prevenciju i suicid „Životna linija”)</a:t>
          </a:r>
        </a:p>
        <a:p>
          <a:pPr lvl="0" algn="l" defTabSz="14668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3300" kern="1200" dirty="0" smtClean="0"/>
            <a:t>-Kampanja je pokrenuta nakon objavljivanja knjige </a:t>
          </a:r>
          <a:r>
            <a:rPr lang="hr-HR" sz="3300" u="sng" kern="1200" dirty="0" smtClean="0"/>
            <a:t>Aleksandra Stankovića,</a:t>
          </a:r>
          <a:r>
            <a:rPr lang="hr-HR" sz="3300" kern="1200" dirty="0" smtClean="0"/>
            <a:t> „</a:t>
          </a:r>
          <a:r>
            <a:rPr lang="hr-HR" sz="3300" kern="1200" dirty="0" err="1" smtClean="0"/>
            <a:t>Depra</a:t>
          </a:r>
          <a:r>
            <a:rPr lang="hr-HR" sz="3300" kern="1200" dirty="0" smtClean="0"/>
            <a:t>” </a:t>
          </a:r>
          <a:endParaRPr lang="hr-HR" sz="3300" kern="1200" dirty="0"/>
        </a:p>
      </dsp:txBody>
      <dsp:txXfrm>
        <a:off x="211712" y="526048"/>
        <a:ext cx="7806176" cy="3913522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092963B-80E9-4E90-9048-FEE808193982}">
      <dsp:nvSpPr>
        <dsp:cNvPr id="0" name=""/>
        <dsp:cNvSpPr/>
      </dsp:nvSpPr>
      <dsp:spPr>
        <a:xfrm>
          <a:off x="0" y="420267"/>
          <a:ext cx="2890664" cy="3685428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lvl="0" algn="l" defTabSz="13335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3000" kern="1200" dirty="0" smtClean="0"/>
            <a:t> „Dječja depresija je u porastu i zahvaća vrlo malu djecu. Presudna je rana dijagnoza.</a:t>
          </a:r>
          <a:r>
            <a:rPr lang="hr-HR" sz="2800" kern="1200" dirty="0" smtClean="0"/>
            <a:t>”</a:t>
          </a:r>
          <a:endParaRPr lang="hr-HR" sz="2800" kern="1200" dirty="0"/>
        </a:p>
      </dsp:txBody>
      <dsp:txXfrm>
        <a:off x="141111" y="561378"/>
        <a:ext cx="2608442" cy="3403206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3660895-CADD-4786-8E42-3D894A1C1157}">
      <dsp:nvSpPr>
        <dsp:cNvPr id="0" name=""/>
        <dsp:cNvSpPr/>
      </dsp:nvSpPr>
      <dsp:spPr>
        <a:xfrm>
          <a:off x="0" y="536776"/>
          <a:ext cx="8507288" cy="5191143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47650" tIns="247650" rIns="247650" bIns="247650" numCol="1" spcCol="1270" anchor="ctr" anchorCtr="0">
          <a:noAutofit/>
        </a:bodyPr>
        <a:lstStyle/>
        <a:p>
          <a:pPr lvl="0" algn="l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6500" kern="1200" dirty="0" smtClean="0"/>
            <a:t>Na razini Hrvatske ove je godine 4042. djece dobilo odgodu upisa u prvi razred.</a:t>
          </a:r>
          <a:endParaRPr lang="hr-HR" sz="6500" kern="1200" dirty="0"/>
        </a:p>
      </dsp:txBody>
      <dsp:txXfrm>
        <a:off x="253411" y="790187"/>
        <a:ext cx="8000466" cy="4684321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092963B-80E9-4E90-9048-FEE808193982}">
      <dsp:nvSpPr>
        <dsp:cNvPr id="0" name=""/>
        <dsp:cNvSpPr/>
      </dsp:nvSpPr>
      <dsp:spPr>
        <a:xfrm>
          <a:off x="0" y="2209"/>
          <a:ext cx="2890664" cy="4521543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lvl="0" algn="l" defTabSz="13335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3000" kern="1200" dirty="0" smtClean="0"/>
            <a:t> „</a:t>
          </a:r>
          <a:r>
            <a:rPr lang="hr-HR" sz="2800" kern="1200" dirty="0" err="1" smtClean="0"/>
            <a:t>Anaklitička</a:t>
          </a:r>
          <a:r>
            <a:rPr lang="hr-HR" sz="2800" kern="1200" dirty="0" smtClean="0"/>
            <a:t> depresija kod sasvim male djece, zovemo je ego-depresija. Kod nje dominira osjećaj bespomoćnosti, nemoći i </a:t>
          </a:r>
          <a:r>
            <a:rPr lang="hr-HR" sz="2800" kern="1200" dirty="0" err="1" smtClean="0"/>
            <a:t>besmisla</a:t>
          </a:r>
          <a:r>
            <a:rPr lang="hr-HR" sz="2800" kern="1200" dirty="0" smtClean="0"/>
            <a:t>.”</a:t>
          </a:r>
          <a:endParaRPr lang="hr-HR" sz="2800" kern="1200" dirty="0"/>
        </a:p>
      </dsp:txBody>
      <dsp:txXfrm>
        <a:off x="141111" y="143320"/>
        <a:ext cx="2608442" cy="4239321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A327E26-9AC3-4389-88FE-2E065AFD094C}">
      <dsp:nvSpPr>
        <dsp:cNvPr id="0" name=""/>
        <dsp:cNvSpPr/>
      </dsp:nvSpPr>
      <dsp:spPr>
        <a:xfrm>
          <a:off x="0" y="2749"/>
          <a:ext cx="8229600" cy="1575227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43840" tIns="243840" rIns="243840" bIns="243840" numCol="1" spcCol="1270" anchor="ctr" anchorCtr="0">
          <a:noAutofit/>
        </a:bodyPr>
        <a:lstStyle/>
        <a:p>
          <a:pPr lvl="0" algn="ctr" defTabSz="2844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6400" kern="1200" dirty="0" smtClean="0"/>
            <a:t>Potrebna oprema:  </a:t>
          </a:r>
          <a:endParaRPr lang="hr-HR" sz="6400" kern="1200" dirty="0"/>
        </a:p>
      </dsp:txBody>
      <dsp:txXfrm>
        <a:off x="76896" y="79645"/>
        <a:ext cx="8075808" cy="1421435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6C98321-6001-44CA-A2D4-A255074DF346}">
      <dsp:nvSpPr>
        <dsp:cNvPr id="0" name=""/>
        <dsp:cNvSpPr/>
      </dsp:nvSpPr>
      <dsp:spPr>
        <a:xfrm rot="16200000">
          <a:off x="-956010" y="957014"/>
          <a:ext cx="4525963" cy="2611933"/>
        </a:xfrm>
        <a:prstGeom prst="flowChartManualOperati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9700" tIns="0" rIns="139700" bIns="0" numCol="1" spcCol="1270" anchor="ctr" anchorCtr="0">
          <a:noAutofit/>
        </a:bodyPr>
        <a:lstStyle/>
        <a:p>
          <a:pPr lvl="0" algn="l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hr-HR" sz="2200" kern="1200" dirty="0" smtClean="0">
            <a:latin typeface="+mj-lt"/>
          </a:endParaRPr>
        </a:p>
        <a:p>
          <a:pPr lvl="0" algn="l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200" kern="1200" dirty="0" smtClean="0">
              <a:latin typeface="+mj-lt"/>
            </a:rPr>
            <a:t>- </a:t>
          </a:r>
          <a:r>
            <a:rPr lang="hr-HR" sz="2200" kern="1200" dirty="0" smtClean="0">
              <a:latin typeface="+mn-lt"/>
            </a:rPr>
            <a:t>projektor + platno</a:t>
          </a:r>
        </a:p>
        <a:p>
          <a:pPr lvl="0" algn="l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200" kern="1200" dirty="0" smtClean="0">
              <a:latin typeface="+mn-lt"/>
            </a:rPr>
            <a:t>- mini vrt (drveće u  </a:t>
          </a:r>
        </a:p>
        <a:p>
          <a:pPr lvl="0" algn="l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200" kern="1200" dirty="0" smtClean="0">
              <a:latin typeface="+mn-lt"/>
            </a:rPr>
            <a:t>   teglama)</a:t>
          </a:r>
        </a:p>
        <a:p>
          <a:pPr lvl="0" algn="l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200" kern="1200" dirty="0" smtClean="0">
              <a:latin typeface="+mn-lt"/>
            </a:rPr>
            <a:t>-ploča za pisanje </a:t>
          </a:r>
        </a:p>
        <a:p>
          <a:pPr lvl="0" algn="l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200" kern="1200" dirty="0" smtClean="0">
              <a:latin typeface="+mn-lt"/>
            </a:rPr>
            <a:t>  (zidna)</a:t>
          </a:r>
        </a:p>
        <a:p>
          <a:pPr lvl="0" algn="ctr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hr-HR" sz="2200" kern="1200" dirty="0">
            <a:latin typeface="+mj-lt"/>
          </a:endParaRPr>
        </a:p>
      </dsp:txBody>
      <dsp:txXfrm rot="5400000">
        <a:off x="1005" y="905192"/>
        <a:ext cx="2611933" cy="2715577"/>
      </dsp:txXfrm>
    </dsp:sp>
    <dsp:sp modelId="{1D521268-9489-4ECC-8F70-94ED35C36BA4}">
      <dsp:nvSpPr>
        <dsp:cNvPr id="0" name=""/>
        <dsp:cNvSpPr/>
      </dsp:nvSpPr>
      <dsp:spPr>
        <a:xfrm rot="16200000">
          <a:off x="1851818" y="957014"/>
          <a:ext cx="4525963" cy="2611933"/>
        </a:xfrm>
        <a:prstGeom prst="flowChartManualOperati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9700" tIns="0" rIns="139700" bIns="0" numCol="1" spcCol="1270" anchor="ctr" anchorCtr="0">
          <a:noAutofit/>
        </a:bodyPr>
        <a:lstStyle/>
        <a:p>
          <a:pPr lvl="0" algn="l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200" kern="1200" dirty="0" smtClean="0">
              <a:latin typeface="Calibri (Body)"/>
            </a:rPr>
            <a:t>- </a:t>
          </a:r>
          <a:r>
            <a:rPr lang="hr-HR" sz="2200" kern="1200" dirty="0" smtClean="0">
              <a:latin typeface="+mj-lt"/>
            </a:rPr>
            <a:t>sat</a:t>
          </a:r>
        </a:p>
        <a:p>
          <a:pPr lvl="0" algn="l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200" kern="1200" dirty="0" smtClean="0">
              <a:latin typeface="+mj-lt"/>
            </a:rPr>
            <a:t>- stolci + stol  </a:t>
          </a:r>
        </a:p>
        <a:p>
          <a:pPr lvl="0" algn="l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200" kern="1200" dirty="0" smtClean="0">
              <a:latin typeface="+mj-lt"/>
            </a:rPr>
            <a:t>   (metalni)</a:t>
          </a:r>
        </a:p>
        <a:p>
          <a:pPr lvl="0" algn="l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200" kern="1200" dirty="0" smtClean="0">
              <a:latin typeface="+mj-lt"/>
            </a:rPr>
            <a:t>- stolni nogomet</a:t>
          </a:r>
          <a:endParaRPr lang="hr-HR" sz="2200" kern="1200" dirty="0">
            <a:latin typeface="+mj-lt"/>
          </a:endParaRPr>
        </a:p>
      </dsp:txBody>
      <dsp:txXfrm rot="5400000">
        <a:off x="2808833" y="905192"/>
        <a:ext cx="2611933" cy="2715577"/>
      </dsp:txXfrm>
    </dsp:sp>
    <dsp:sp modelId="{8AF63BE4-619D-4DF3-AE47-DB4AFB891364}">
      <dsp:nvSpPr>
        <dsp:cNvPr id="0" name=""/>
        <dsp:cNvSpPr/>
      </dsp:nvSpPr>
      <dsp:spPr>
        <a:xfrm rot="16200000">
          <a:off x="4659647" y="957014"/>
          <a:ext cx="4525963" cy="2611933"/>
        </a:xfrm>
        <a:prstGeom prst="flowChartManualOperati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9700" tIns="0" rIns="139700" bIns="0" numCol="1" spcCol="1270" anchor="ctr" anchorCtr="0">
          <a:noAutofit/>
        </a:bodyPr>
        <a:lstStyle/>
        <a:p>
          <a:pPr lvl="0" algn="l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hr-HR" sz="2200" u="sng" kern="1200" dirty="0" smtClean="0">
            <a:latin typeface="+mj-lt"/>
          </a:endParaRPr>
        </a:p>
        <a:p>
          <a:pPr lvl="0" algn="l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200" kern="1200" dirty="0" smtClean="0">
              <a:latin typeface="+mj-lt"/>
            </a:rPr>
            <a:t>- dva velika TV (65      </a:t>
          </a:r>
        </a:p>
        <a:p>
          <a:pPr lvl="0" algn="l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200" kern="1200" dirty="0" smtClean="0">
              <a:latin typeface="+mj-lt"/>
            </a:rPr>
            <a:t>   </a:t>
          </a:r>
          <a:r>
            <a:rPr lang="hr-HR" sz="2200" kern="1200" dirty="0" err="1" smtClean="0">
              <a:latin typeface="+mj-lt"/>
            </a:rPr>
            <a:t>inch</a:t>
          </a:r>
          <a:r>
            <a:rPr lang="hr-HR" sz="2200" kern="1200" dirty="0" smtClean="0">
              <a:latin typeface="+mj-lt"/>
            </a:rPr>
            <a:t>)</a:t>
          </a:r>
        </a:p>
        <a:p>
          <a:pPr lvl="0" algn="l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200" kern="1200" dirty="0" smtClean="0">
              <a:latin typeface="+mj-lt"/>
            </a:rPr>
            <a:t>- fotelja ili jednosjed</a:t>
          </a:r>
        </a:p>
        <a:p>
          <a:pPr lvl="0" algn="l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200" kern="1200" dirty="0" smtClean="0">
              <a:latin typeface="Calibri (Body)"/>
            </a:rPr>
            <a:t> </a:t>
          </a:r>
          <a:endParaRPr lang="hr-HR" sz="2200" kern="1200" dirty="0">
            <a:latin typeface="Calibri (Body)"/>
          </a:endParaRPr>
        </a:p>
      </dsp:txBody>
      <dsp:txXfrm rot="5400000">
        <a:off x="5616662" y="905192"/>
        <a:ext cx="2611933" cy="2715577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092963B-80E9-4E90-9048-FEE808193982}">
      <dsp:nvSpPr>
        <dsp:cNvPr id="0" name=""/>
        <dsp:cNvSpPr/>
      </dsp:nvSpPr>
      <dsp:spPr>
        <a:xfrm>
          <a:off x="0" y="2300"/>
          <a:ext cx="3096344" cy="4707257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l" defTabSz="11557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600" kern="1200" dirty="0" smtClean="0"/>
            <a:t> „Simptomi </a:t>
          </a:r>
          <a:r>
            <a:rPr lang="hr-HR" sz="2600" kern="1200" dirty="0" err="1" smtClean="0"/>
            <a:t>anaklitičke</a:t>
          </a:r>
          <a:r>
            <a:rPr lang="hr-HR" sz="2600" kern="1200" dirty="0" smtClean="0"/>
            <a:t> depresije, djeca su: pasivna, nezainteresirana, imaju napadaje plakanja, poremećaj ritma budnost-spavanje, poremećaj jedenja, sklonost infekcijama.”</a:t>
          </a:r>
          <a:endParaRPr lang="hr-HR" sz="2600" kern="1200" dirty="0"/>
        </a:p>
      </dsp:txBody>
      <dsp:txXfrm>
        <a:off x="151151" y="153451"/>
        <a:ext cx="2794042" cy="4404955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C3EFEAF-8106-4FB6-8F66-B3CC0F4E2ADC}">
      <dsp:nvSpPr>
        <dsp:cNvPr id="0" name=""/>
        <dsp:cNvSpPr/>
      </dsp:nvSpPr>
      <dsp:spPr>
        <a:xfrm>
          <a:off x="0" y="7863"/>
          <a:ext cx="8229600" cy="545688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01930" tIns="201930" rIns="201930" bIns="201930" numCol="1" spcCol="1270" anchor="ctr" anchorCtr="0">
          <a:noAutofit/>
        </a:bodyPr>
        <a:lstStyle/>
        <a:p>
          <a:pPr lvl="0" algn="l" defTabSz="23558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5300" u="sng" kern="1200" dirty="0" smtClean="0"/>
            <a:t>Temeljni simptomi </a:t>
          </a:r>
          <a:r>
            <a:rPr lang="hr-HR" sz="5300" kern="1200" dirty="0" smtClean="0"/>
            <a:t>kod djece i adolescenata: „poremećaj raspoloženja i aktivnosti, </a:t>
          </a:r>
          <a:r>
            <a:rPr lang="hr-HR" sz="5300" kern="1200" dirty="0" err="1" smtClean="0"/>
            <a:t>psihomotorike</a:t>
          </a:r>
          <a:r>
            <a:rPr lang="hr-HR" sz="5300" kern="1200" dirty="0" smtClean="0"/>
            <a:t> i nagona, poremećaji forme i sadržaja mišljenja.”</a:t>
          </a:r>
          <a:endParaRPr lang="hr-HR" sz="5300" kern="1200" dirty="0"/>
        </a:p>
      </dsp:txBody>
      <dsp:txXfrm>
        <a:off x="266383" y="274246"/>
        <a:ext cx="7696834" cy="492411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6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hList6">
  <dgm:title val=""/>
  <dgm:desc val=""/>
  <dgm:catLst>
    <dgm:cat type="list" pri="1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ptType="node" refType="h"/>
      <dgm:constr type="w" for="ch" ptType="node" refType="w"/>
      <dgm:constr type="primFontSz" for="ch" ptType="node" op="equ"/>
      <dgm:constr type="w" for="ch" forName="sibTrans" refType="w" fact="0.075"/>
    </dgm:constrLst>
    <dgm:ruleLst/>
    <dgm:forEach name="nodesForEach" axis="ch" ptType="node">
      <dgm:layoutNode name="node">
        <dgm:varLst>
          <dgm:bulletEnabled val="1"/>
        </dgm:varLst>
        <dgm:alg type="tx"/>
        <dgm:choose name="Name4">
          <dgm:if name="Name5" func="var" arg="dir" op="equ" val="norm">
            <dgm:shape xmlns:r="http://schemas.openxmlformats.org/officeDocument/2006/relationships" rot="-90" type="flowChartManualOperation" r:blip="">
              <dgm:adjLst/>
            </dgm:shape>
          </dgm:if>
          <dgm:else name="Name6">
            <dgm:shape xmlns:r="http://schemas.openxmlformats.org/officeDocument/2006/relationships" rot="90" type="flowChartManualOperation" r:blip="">
              <dgm:adjLst/>
            </dgm:shape>
          </dgm:else>
        </dgm:choose>
        <dgm:presOf axis="desOrSelf" ptType="node"/>
        <dgm:constrLst>
          <dgm:constr type="primFontSz" val="65"/>
          <dgm:constr type="tMarg"/>
          <dgm:constr type="bMarg"/>
          <dgm:constr type="lMarg" refType="primFontSz" fact="0.5"/>
          <dgm:constr type="rMarg" refType="lMarg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5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6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71477CD-DBFC-4BD3-9C58-39F55A65A40C}" type="datetimeFigureOut">
              <a:rPr lang="hr-HR" smtClean="0"/>
              <a:t>17.11.2023.</a:t>
            </a:fld>
            <a:endParaRPr lang="hr-H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r-H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9C59A54-4A47-4785-A385-4B9A5E4DCBE3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8335758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C59A54-4A47-4785-A385-4B9A5E4DCBE3}" type="slidenum">
              <a:rPr lang="hr-HR" smtClean="0"/>
              <a:t>1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97257167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C59A54-4A47-4785-A385-4B9A5E4DCBE3}" type="slidenum">
              <a:rPr lang="hr-HR" smtClean="0"/>
              <a:t>10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04187580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C59A54-4A47-4785-A385-4B9A5E4DCBE3}" type="slidenum">
              <a:rPr lang="hr-HR" smtClean="0"/>
              <a:t>11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15577296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C59A54-4A47-4785-A385-4B9A5E4DCBE3}" type="slidenum">
              <a:rPr lang="hr-HR" smtClean="0"/>
              <a:t>12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5135717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C59A54-4A47-4785-A385-4B9A5E4DCBE3}" type="slidenum">
              <a:rPr lang="hr-HR" smtClean="0"/>
              <a:t>13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97412971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C59A54-4A47-4785-A385-4B9A5E4DCBE3}" type="slidenum">
              <a:rPr lang="hr-HR" smtClean="0"/>
              <a:t>14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51489367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C59A54-4A47-4785-A385-4B9A5E4DCBE3}" type="slidenum">
              <a:rPr lang="hr-HR" smtClean="0"/>
              <a:t>15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7312648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C59A54-4A47-4785-A385-4B9A5E4DCBE3}" type="slidenum">
              <a:rPr lang="hr-HR" smtClean="0"/>
              <a:t>17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01548689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C59A54-4A47-4785-A385-4B9A5E4DCBE3}" type="slidenum">
              <a:rPr lang="hr-HR" smtClean="0"/>
              <a:t>2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51968773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C59A54-4A47-4785-A385-4B9A5E4DCBE3}" type="slidenum">
              <a:rPr lang="hr-HR" smtClean="0"/>
              <a:t>3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61358104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C59A54-4A47-4785-A385-4B9A5E4DCBE3}" type="slidenum">
              <a:rPr lang="hr-HR" smtClean="0"/>
              <a:t>4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78922335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C59A54-4A47-4785-A385-4B9A5E4DCBE3}" type="slidenum">
              <a:rPr lang="hr-HR" smtClean="0"/>
              <a:t>5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08208834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C59A54-4A47-4785-A385-4B9A5E4DCBE3}" type="slidenum">
              <a:rPr lang="hr-HR" smtClean="0"/>
              <a:t>6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52733845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C59A54-4A47-4785-A385-4B9A5E4DCBE3}" type="slidenum">
              <a:rPr lang="hr-HR" smtClean="0"/>
              <a:t>7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0540936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C59A54-4A47-4785-A385-4B9A5E4DCBE3}" type="slidenum">
              <a:rPr lang="hr-HR" smtClean="0"/>
              <a:t>8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00035741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C59A54-4A47-4785-A385-4B9A5E4DCBE3}" type="slidenum">
              <a:rPr lang="hr-HR" smtClean="0"/>
              <a:t>9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35096829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9CBC66-E5FE-46F6-BEC7-ECC84FA75A01}" type="datetimeFigureOut">
              <a:rPr lang="hr-HR" smtClean="0"/>
              <a:t>17.11.2023.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E80EDD-DBCD-4C85-9445-983C1C68B3EC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8366224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9CBC66-E5FE-46F6-BEC7-ECC84FA75A01}" type="datetimeFigureOut">
              <a:rPr lang="hr-HR" smtClean="0"/>
              <a:t>17.11.2023.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E80EDD-DBCD-4C85-9445-983C1C68B3EC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7750275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9CBC66-E5FE-46F6-BEC7-ECC84FA75A01}" type="datetimeFigureOut">
              <a:rPr lang="hr-HR" smtClean="0"/>
              <a:t>17.11.2023.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E80EDD-DBCD-4C85-9445-983C1C68B3EC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8202882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9CBC66-E5FE-46F6-BEC7-ECC84FA75A01}" type="datetimeFigureOut">
              <a:rPr lang="hr-HR" smtClean="0"/>
              <a:t>17.11.2023.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E80EDD-DBCD-4C85-9445-983C1C68B3EC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8198268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9CBC66-E5FE-46F6-BEC7-ECC84FA75A01}" type="datetimeFigureOut">
              <a:rPr lang="hr-HR" smtClean="0"/>
              <a:t>17.11.2023.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E80EDD-DBCD-4C85-9445-983C1C68B3EC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9017652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9CBC66-E5FE-46F6-BEC7-ECC84FA75A01}" type="datetimeFigureOut">
              <a:rPr lang="hr-HR" smtClean="0"/>
              <a:t>17.11.2023.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E80EDD-DBCD-4C85-9445-983C1C68B3EC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8739388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9CBC66-E5FE-46F6-BEC7-ECC84FA75A01}" type="datetimeFigureOut">
              <a:rPr lang="hr-HR" smtClean="0"/>
              <a:t>17.11.2023.</a:t>
            </a:fld>
            <a:endParaRPr lang="hr-H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E80EDD-DBCD-4C85-9445-983C1C68B3EC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5472388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9CBC66-E5FE-46F6-BEC7-ECC84FA75A01}" type="datetimeFigureOut">
              <a:rPr lang="hr-HR" smtClean="0"/>
              <a:t>17.11.2023.</a:t>
            </a:fld>
            <a:endParaRPr lang="hr-H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E80EDD-DBCD-4C85-9445-983C1C68B3EC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957462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9CBC66-E5FE-46F6-BEC7-ECC84FA75A01}" type="datetimeFigureOut">
              <a:rPr lang="hr-HR" smtClean="0"/>
              <a:t>17.11.2023.</a:t>
            </a:fld>
            <a:endParaRPr lang="hr-H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E80EDD-DBCD-4C85-9445-983C1C68B3EC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8400470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9CBC66-E5FE-46F6-BEC7-ECC84FA75A01}" type="datetimeFigureOut">
              <a:rPr lang="hr-HR" smtClean="0"/>
              <a:t>17.11.2023.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E80EDD-DBCD-4C85-9445-983C1C68B3EC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9696844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r-H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9CBC66-E5FE-46F6-BEC7-ECC84FA75A01}" type="datetimeFigureOut">
              <a:rPr lang="hr-HR" smtClean="0"/>
              <a:t>17.11.2023.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E80EDD-DBCD-4C85-9445-983C1C68B3EC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967525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9CBC66-E5FE-46F6-BEC7-ECC84FA75A01}" type="datetimeFigureOut">
              <a:rPr lang="hr-HR" smtClean="0"/>
              <a:t>17.11.2023.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E80EDD-DBCD-4C85-9445-983C1C68B3EC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7670406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R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fi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0.xml"/><Relationship Id="rId7" Type="http://schemas.microsoft.com/office/2007/relationships/diagramDrawing" Target="../diagrams/drawing10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0.xml"/><Relationship Id="rId5" Type="http://schemas.openxmlformats.org/officeDocument/2006/relationships/diagramQuickStyle" Target="../diagrams/quickStyle10.xml"/><Relationship Id="rId4" Type="http://schemas.openxmlformats.org/officeDocument/2006/relationships/diagramLayout" Target="../diagrams/layout10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1.xml"/><Relationship Id="rId7" Type="http://schemas.microsoft.com/office/2007/relationships/diagramDrawing" Target="../diagrams/drawing11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1.xml"/><Relationship Id="rId5" Type="http://schemas.openxmlformats.org/officeDocument/2006/relationships/diagramQuickStyle" Target="../diagrams/quickStyle11.xml"/><Relationship Id="rId4" Type="http://schemas.openxmlformats.org/officeDocument/2006/relationships/diagramLayout" Target="../diagrams/layout1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2.xml"/><Relationship Id="rId7" Type="http://schemas.microsoft.com/office/2007/relationships/diagramDrawing" Target="../diagrams/drawing12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2.xml"/><Relationship Id="rId5" Type="http://schemas.openxmlformats.org/officeDocument/2006/relationships/diagramQuickStyle" Target="../diagrams/quickStyle12.xml"/><Relationship Id="rId4" Type="http://schemas.openxmlformats.org/officeDocument/2006/relationships/diagramLayout" Target="../diagrams/layout1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diagramData" Target="../diagrams/data13.xml"/><Relationship Id="rId7" Type="http://schemas.microsoft.com/office/2007/relationships/diagramDrawing" Target="../diagrams/drawing13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3.xml"/><Relationship Id="rId5" Type="http://schemas.openxmlformats.org/officeDocument/2006/relationships/diagramQuickStyle" Target="../diagrams/quickStyle13.xml"/><Relationship Id="rId4" Type="http://schemas.openxmlformats.org/officeDocument/2006/relationships/diagramLayout" Target="../diagrams/layout1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4.xml"/><Relationship Id="rId7" Type="http://schemas.microsoft.com/office/2007/relationships/diagramDrawing" Target="../diagrams/drawing14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4.xml"/><Relationship Id="rId5" Type="http://schemas.openxmlformats.org/officeDocument/2006/relationships/diagramQuickStyle" Target="../diagrams/quickStyle14.xml"/><Relationship Id="rId4" Type="http://schemas.openxmlformats.org/officeDocument/2006/relationships/diagramLayout" Target="../diagrams/layout14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diagramData" Target="../diagrams/data15.xml"/><Relationship Id="rId7" Type="http://schemas.microsoft.com/office/2007/relationships/diagramDrawing" Target="../diagrams/drawing15.xml"/><Relationship Id="rId2" Type="http://schemas.openxmlformats.org/officeDocument/2006/relationships/hyperlink" Target="http://ulaznice.hr/r/Zivot-s-depresijom_Aleksandar-Stankovic" TargetMode="Externa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5.xml"/><Relationship Id="rId5" Type="http://schemas.openxmlformats.org/officeDocument/2006/relationships/diagramQuickStyle" Target="../diagrams/quickStyle15.xml"/><Relationship Id="rId4" Type="http://schemas.openxmlformats.org/officeDocument/2006/relationships/diagramLayout" Target="../diagrams/layout1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6.xml"/><Relationship Id="rId7" Type="http://schemas.microsoft.com/office/2007/relationships/diagramDrawing" Target="../diagrams/drawing16.xm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6.xml"/><Relationship Id="rId5" Type="http://schemas.openxmlformats.org/officeDocument/2006/relationships/diagramQuickStyle" Target="../diagrams/quickStyle16.xml"/><Relationship Id="rId4" Type="http://schemas.openxmlformats.org/officeDocument/2006/relationships/diagramLayout" Target="../diagrams/layout1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f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jfif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jpeg"/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fif"/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7.xml"/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12" Type="http://schemas.microsoft.com/office/2007/relationships/diagramDrawing" Target="../diagrams/drawing7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6.xml"/><Relationship Id="rId11" Type="http://schemas.openxmlformats.org/officeDocument/2006/relationships/diagramColors" Target="../diagrams/colors7.xml"/><Relationship Id="rId5" Type="http://schemas.openxmlformats.org/officeDocument/2006/relationships/diagramQuickStyle" Target="../diagrams/quickStyle6.xml"/><Relationship Id="rId10" Type="http://schemas.openxmlformats.org/officeDocument/2006/relationships/diagramQuickStyle" Target="../diagrams/quickStyle7.xml"/><Relationship Id="rId4" Type="http://schemas.openxmlformats.org/officeDocument/2006/relationships/diagramLayout" Target="../diagrams/layout6.xml"/><Relationship Id="rId9" Type="http://schemas.openxmlformats.org/officeDocument/2006/relationships/diagramLayout" Target="../diagrams/layout7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fif"/><Relationship Id="rId3" Type="http://schemas.openxmlformats.org/officeDocument/2006/relationships/diagramData" Target="../diagrams/data8.xml"/><Relationship Id="rId7" Type="http://schemas.microsoft.com/office/2007/relationships/diagramDrawing" Target="../diagrams/drawing8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8.xml"/><Relationship Id="rId5" Type="http://schemas.openxmlformats.org/officeDocument/2006/relationships/diagramQuickStyle" Target="../diagrams/quickStyle8.xml"/><Relationship Id="rId4" Type="http://schemas.openxmlformats.org/officeDocument/2006/relationships/diagramLayout" Target="../diagrams/layout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fi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9.xml"/><Relationship Id="rId7" Type="http://schemas.microsoft.com/office/2007/relationships/diagramDrawing" Target="../diagrams/drawing9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9.xml"/><Relationship Id="rId5" Type="http://schemas.openxmlformats.org/officeDocument/2006/relationships/diagramQuickStyle" Target="../diagrams/quickStyle9.xml"/><Relationship Id="rId4" Type="http://schemas.openxmlformats.org/officeDocument/2006/relationships/diagramLayout" Target="../diagrams/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13375358"/>
              </p:ext>
            </p:extLst>
          </p:nvPr>
        </p:nvGraphicFramePr>
        <p:xfrm>
          <a:off x="251520" y="2636912"/>
          <a:ext cx="8784976" cy="301379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5" name="Slika 4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260648"/>
            <a:ext cx="8496944" cy="2276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9566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 dirty="0"/>
          </a:p>
        </p:txBody>
      </p:sp>
      <p:pic>
        <p:nvPicPr>
          <p:cNvPr id="7" name="Rezervirano mjesto sadržaja 6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9357" y="0"/>
            <a:ext cx="9183357" cy="6858000"/>
          </a:xfrm>
        </p:spPr>
      </p:pic>
    </p:spTree>
    <p:extLst>
      <p:ext uri="{BB962C8B-B14F-4D97-AF65-F5344CB8AC3E}">
        <p14:creationId xmlns:p14="http://schemas.microsoft.com/office/powerpoint/2010/main" val="20569660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4063384"/>
              </p:ext>
            </p:extLst>
          </p:nvPr>
        </p:nvGraphicFramePr>
        <p:xfrm>
          <a:off x="457200" y="116632"/>
          <a:ext cx="8579296" cy="65527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788552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99451040"/>
              </p:ext>
            </p:extLst>
          </p:nvPr>
        </p:nvGraphicFramePr>
        <p:xfrm>
          <a:off x="457200" y="764704"/>
          <a:ext cx="8229600" cy="54726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8603467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44415790"/>
              </p:ext>
            </p:extLst>
          </p:nvPr>
        </p:nvGraphicFramePr>
        <p:xfrm>
          <a:off x="457200" y="764704"/>
          <a:ext cx="8229600" cy="54726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5276145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Organizacijski oblik akcije</a:t>
            </a:r>
            <a:endParaRPr lang="hr-HR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70895352"/>
              </p:ext>
            </p:extLst>
          </p:nvPr>
        </p:nvGraphicFramePr>
        <p:xfrm>
          <a:off x="457199" y="1417638"/>
          <a:ext cx="4834881" cy="510770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3" name="Slika 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77061" y="1556792"/>
            <a:ext cx="2952750" cy="4543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16427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Vrijeme i mjesto akcije</a:t>
            </a:r>
            <a:endParaRPr lang="hr-HR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61237923"/>
              </p:ext>
            </p:extLst>
          </p:nvPr>
        </p:nvGraphicFramePr>
        <p:xfrm>
          <a:off x="457200" y="1600200"/>
          <a:ext cx="7787208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3666442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251519" y="2132856"/>
            <a:ext cx="8842073" cy="4176464"/>
          </a:xfrm>
        </p:spPr>
        <p:txBody>
          <a:bodyPr>
            <a:normAutofit fontScale="90000"/>
          </a:bodyPr>
          <a:lstStyle/>
          <a:p>
            <a:pPr lvl="0" algn="l"/>
            <a:r>
              <a:rPr lang="hr-HR" sz="3600" dirty="0" smtClean="0"/>
              <a:t/>
            </a:r>
            <a:br>
              <a:rPr lang="hr-HR" sz="3600" dirty="0" smtClean="0"/>
            </a:br>
            <a:r>
              <a:rPr lang="hr-HR" sz="3800" dirty="0" smtClean="0"/>
              <a:t>Ulaznice </a:t>
            </a:r>
            <a:r>
              <a:rPr lang="hr-HR" sz="3800" dirty="0"/>
              <a:t>se mogu kupiti ovdje:</a:t>
            </a:r>
            <a:br>
              <a:rPr lang="hr-HR" sz="3800" dirty="0"/>
            </a:br>
            <a:r>
              <a:rPr lang="hr-HR" sz="3800" dirty="0">
                <a:hlinkClick r:id="rId2"/>
              </a:rPr>
              <a:t>http://</a:t>
            </a:r>
            <a:r>
              <a:rPr lang="hr-HR" sz="3800" dirty="0" err="1" smtClean="0">
                <a:hlinkClick r:id="rId2"/>
              </a:rPr>
              <a:t>ulaznice.hr</a:t>
            </a:r>
            <a:r>
              <a:rPr lang="hr-HR" sz="3800" dirty="0" smtClean="0">
                <a:hlinkClick r:id="rId2"/>
              </a:rPr>
              <a:t>/r/</a:t>
            </a:r>
            <a:r>
              <a:rPr lang="hr-HR" sz="3800" dirty="0" err="1" smtClean="0">
                <a:hlinkClick r:id="rId2"/>
              </a:rPr>
              <a:t>Zivot</a:t>
            </a:r>
            <a:r>
              <a:rPr lang="hr-HR" sz="3800" dirty="0" smtClean="0">
                <a:hlinkClick r:id="rId2"/>
              </a:rPr>
              <a:t>-s-  </a:t>
            </a:r>
            <a:r>
              <a:rPr lang="hr-HR" sz="3800" dirty="0" err="1" smtClean="0">
                <a:hlinkClick r:id="rId2"/>
              </a:rPr>
              <a:t>depresijom_Aleksandar-Stankovic</a:t>
            </a:r>
            <a:r>
              <a:rPr lang="hr-HR" sz="3800" dirty="0"/>
              <a:t/>
            </a:r>
            <a:br>
              <a:rPr lang="hr-HR" sz="3800" dirty="0"/>
            </a:br>
            <a:r>
              <a:rPr lang="hr-HR" sz="3800" dirty="0" smtClean="0"/>
              <a:t/>
            </a:r>
            <a:br>
              <a:rPr lang="hr-HR" sz="3800" dirty="0" smtClean="0"/>
            </a:br>
            <a:r>
              <a:rPr lang="hr-HR" sz="3800" dirty="0" smtClean="0"/>
              <a:t>Cjelokupna </a:t>
            </a:r>
            <a:r>
              <a:rPr lang="hr-HR" sz="3800" dirty="0"/>
              <a:t>zarada od prodaje ulaznica ide za akciju. Svi sudionici sudjeluju pro </a:t>
            </a:r>
            <a:r>
              <a:rPr lang="hr-HR" sz="3800" dirty="0" err="1"/>
              <a:t>bono</a:t>
            </a:r>
            <a:r>
              <a:rPr lang="hr-HR" sz="3800" dirty="0"/>
              <a:t> i dvoranu smo dobili besplatno. </a:t>
            </a:r>
            <a:br>
              <a:rPr lang="hr-HR" sz="3800" dirty="0"/>
            </a:br>
            <a:endParaRPr lang="hr-HR" sz="3800" dirty="0"/>
          </a:p>
        </p:txBody>
      </p:sp>
      <p:graphicFrame>
        <p:nvGraphicFramePr>
          <p:cNvPr id="6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33992733"/>
              </p:ext>
            </p:extLst>
          </p:nvPr>
        </p:nvGraphicFramePr>
        <p:xfrm>
          <a:off x="457200" y="260648"/>
          <a:ext cx="8239944" cy="151216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2" name="Slika 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4209" y="2060847"/>
            <a:ext cx="2649384" cy="22322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04264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60648"/>
            <a:ext cx="8229600" cy="908720"/>
          </a:xfrm>
        </p:spPr>
        <p:txBody>
          <a:bodyPr/>
          <a:lstStyle/>
          <a:p>
            <a:r>
              <a:rPr lang="hr-HR" dirty="0" smtClean="0"/>
              <a:t>Mogućnost donacija </a:t>
            </a:r>
            <a:endParaRPr lang="hr-HR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64277450"/>
              </p:ext>
            </p:extLst>
          </p:nvPr>
        </p:nvGraphicFramePr>
        <p:xfrm>
          <a:off x="457200" y="1268760"/>
          <a:ext cx="8229600" cy="46805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9007736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Donirajte ovdje</a:t>
            </a:r>
            <a:endParaRPr lang="hr-HR" dirty="0"/>
          </a:p>
        </p:txBody>
      </p:sp>
      <p:pic>
        <p:nvPicPr>
          <p:cNvPr id="4" name="Rezervirano mjesto sadržaja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034828"/>
            <a:ext cx="8229600" cy="3656707"/>
          </a:xfrm>
        </p:spPr>
      </p:pic>
      <p:pic>
        <p:nvPicPr>
          <p:cNvPr id="3" name="Slika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2200" y="455514"/>
            <a:ext cx="1700808" cy="14613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64436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4" name="Rezervirano mjesto sadržaja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5148064" y="4941168"/>
            <a:ext cx="3816424" cy="109336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r-HR" b="1" dirty="0" smtClean="0">
                <a:solidFill>
                  <a:schemeClr val="bg1"/>
                </a:solidFill>
              </a:rPr>
              <a:t>Hvala na pažnji!</a:t>
            </a:r>
            <a:endParaRPr lang="hr-HR" b="1" dirty="0">
              <a:solidFill>
                <a:schemeClr val="bg1"/>
              </a:solidFill>
            </a:endParaRPr>
          </a:p>
        </p:txBody>
      </p:sp>
      <p:pic>
        <p:nvPicPr>
          <p:cNvPr id="3" name="Slika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267744" cy="21328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88231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Kontekst akcije</a:t>
            </a:r>
            <a:endParaRPr lang="hr-HR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11843780"/>
              </p:ext>
            </p:extLst>
          </p:nvPr>
        </p:nvGraphicFramePr>
        <p:xfrm>
          <a:off x="457200" y="1417638"/>
          <a:ext cx="8229600" cy="47085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7" name="Slika 6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75" y="285726"/>
            <a:ext cx="2824134" cy="1238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56116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Pročelnik Zavoda: dr. Ivan </a:t>
            </a:r>
            <a:r>
              <a:rPr lang="hr-HR" dirty="0" err="1" smtClean="0"/>
              <a:t>Begovac</a:t>
            </a:r>
            <a:endParaRPr lang="hr-HR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83221060"/>
              </p:ext>
            </p:extLst>
          </p:nvPr>
        </p:nvGraphicFramePr>
        <p:xfrm>
          <a:off x="457200" y="1600200"/>
          <a:ext cx="2890664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3" name="Slika 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3888" y="1600200"/>
            <a:ext cx="5328592" cy="42770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92242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/>
          </p:nvPr>
        </p:nvGraphicFramePr>
        <p:xfrm>
          <a:off x="395536" y="332656"/>
          <a:ext cx="8507288" cy="62646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3661713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Oprema atrija</a:t>
            </a:r>
            <a:endParaRPr lang="hr-HR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25016673"/>
              </p:ext>
            </p:extLst>
          </p:nvPr>
        </p:nvGraphicFramePr>
        <p:xfrm>
          <a:off x="457200" y="1600200"/>
          <a:ext cx="2890664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6" name="Slika 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8026" y="1417638"/>
            <a:ext cx="5652120" cy="5257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78733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1866500252"/>
              </p:ext>
            </p:extLst>
          </p:nvPr>
        </p:nvGraphicFramePr>
        <p:xfrm>
          <a:off x="457200" y="274637"/>
          <a:ext cx="8229600" cy="158072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03248947"/>
              </p:ext>
            </p:extLst>
          </p:nvPr>
        </p:nvGraphicFramePr>
        <p:xfrm>
          <a:off x="457200" y="1855365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</p:spTree>
    <p:extLst>
      <p:ext uri="{BB962C8B-B14F-4D97-AF65-F5344CB8AC3E}">
        <p14:creationId xmlns:p14="http://schemas.microsoft.com/office/powerpoint/2010/main" val="15300484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hr-HR" sz="3600" dirty="0" smtClean="0"/>
              <a:t>Atrij u kojem mali pacijenti provode dio svog vremena</a:t>
            </a:r>
            <a:endParaRPr lang="hr-HR" sz="3600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73275941"/>
              </p:ext>
            </p:extLst>
          </p:nvPr>
        </p:nvGraphicFramePr>
        <p:xfrm>
          <a:off x="323528" y="1600199"/>
          <a:ext cx="3096344" cy="471185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3" name="Slika 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3888" y="1600199"/>
            <a:ext cx="5436096" cy="4525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95197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slov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8" name="Rezervirano mjesto sadržaja 7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323528" y="4293096"/>
            <a:ext cx="8229600" cy="272717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hr-HR" dirty="0" smtClean="0">
              <a:solidFill>
                <a:schemeClr val="bg1"/>
              </a:solidFill>
            </a:endParaRPr>
          </a:p>
          <a:p>
            <a:r>
              <a:rPr lang="hr-HR" dirty="0" smtClean="0">
                <a:solidFill>
                  <a:schemeClr val="bg1"/>
                </a:solidFill>
              </a:rPr>
              <a:t>Donacijom </a:t>
            </a:r>
            <a:r>
              <a:rPr lang="hr-HR" dirty="0">
                <a:solidFill>
                  <a:schemeClr val="bg1"/>
                </a:solidFill>
              </a:rPr>
              <a:t>i kupnjom ulaznice pridonesimo olakšavanju svakodnevice djece i adolescenata s mentalnim poteškoćama.</a:t>
            </a:r>
          </a:p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40695661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19849737"/>
              </p:ext>
            </p:extLst>
          </p:nvPr>
        </p:nvGraphicFramePr>
        <p:xfrm>
          <a:off x="457200" y="764704"/>
          <a:ext cx="8229600" cy="54726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42625386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298</TotalTime>
  <Words>602</Words>
  <Application>Microsoft Office PowerPoint</Application>
  <PresentationFormat>Prikaz na zaslonu (4:3)</PresentationFormat>
  <Paragraphs>67</Paragraphs>
  <Slides>19</Slides>
  <Notes>16</Notes>
  <HiddenSlides>0</HiddenSlides>
  <MMClips>0</MMClips>
  <ScaleCrop>false</ScaleCrop>
  <HeadingPairs>
    <vt:vector size="6" baseType="variant">
      <vt:variant>
        <vt:lpstr>Korišteni fontovi</vt:lpstr>
      </vt:variant>
      <vt:variant>
        <vt:i4>3</vt:i4>
      </vt:variant>
      <vt:variant>
        <vt:lpstr>Tema</vt:lpstr>
      </vt:variant>
      <vt:variant>
        <vt:i4>1</vt:i4>
      </vt:variant>
      <vt:variant>
        <vt:lpstr>Naslovi slajdova</vt:lpstr>
      </vt:variant>
      <vt:variant>
        <vt:i4>19</vt:i4>
      </vt:variant>
    </vt:vector>
  </HeadingPairs>
  <TitlesOfParts>
    <vt:vector size="23" baseType="lpstr">
      <vt:lpstr>Arial</vt:lpstr>
      <vt:lpstr>Calibri</vt:lpstr>
      <vt:lpstr>Calibri (Body)</vt:lpstr>
      <vt:lpstr>Office Theme</vt:lpstr>
      <vt:lpstr>PowerPoint prezentacija</vt:lpstr>
      <vt:lpstr>Kontekst akcije</vt:lpstr>
      <vt:lpstr>Pročelnik Zavoda: dr. Ivan Begovac</vt:lpstr>
      <vt:lpstr>PowerPoint prezentacija</vt:lpstr>
      <vt:lpstr>Oprema atrija</vt:lpstr>
      <vt:lpstr>PowerPoint prezentacija</vt:lpstr>
      <vt:lpstr>Atrij u kojem mali pacijenti provode dio svog vremena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Organizacijski oblik akcije</vt:lpstr>
      <vt:lpstr>Vrijeme i mjesto akcije</vt:lpstr>
      <vt:lpstr> Ulaznice se mogu kupiti ovdje: http://ulaznice.hr/r/Zivot-s-  depresijom_Aleksandar-Stankovic  Cjelokupna zarada od prodaje ulaznica ide za akciju. Svi sudionici sudjeluju pro bono i dvoranu smo dobili besplatno.  </vt:lpstr>
      <vt:lpstr>Mogućnost donacija </vt:lpstr>
      <vt:lpstr>Donirajte ovdje</vt:lpstr>
      <vt:lpstr>PowerPoint prezentacija</vt:lpstr>
    </vt:vector>
  </TitlesOfParts>
  <Company>Hewlett-Packard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Dunja Jurić</dc:creator>
  <cp:lastModifiedBy>Marino N</cp:lastModifiedBy>
  <cp:revision>31</cp:revision>
  <dcterms:created xsi:type="dcterms:W3CDTF">2017-03-15T21:58:58Z</dcterms:created>
  <dcterms:modified xsi:type="dcterms:W3CDTF">2023-11-17T10:53:37Z</dcterms:modified>
</cp:coreProperties>
</file>